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1675"/>
  <p:notesSz cx="6858000" cy="121916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KIaPePlrWsIkZqY1i4IEdGSGM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53574BE-46EA-4431-A8B3-1D3E58485DD4}">
  <a:tblStyle styleId="{E53574BE-46EA-4431-A8B3-1D3E58485DD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Projected ARR ($M)</c:v>
                </c:pt>
              </c:strCache>
            </c:strRef>
          </c:tx>
          <c:spPr>
            <a:solidFill>
              <a:srgbClr val="38BDF8"/>
            </a:solidFill>
            <a:effectLst/>
          </c:spPr>
          <c:invertIfNegative val="0"/>
          <c:dLbls>
            <c:numFmt formatCode="$#,##0.0M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2024 (Pilot)</c:v>
                  </c:pt>
                  <c:pt idx="1">
                    <c:v>2025 (Initial ARR)</c:v>
                  </c:pt>
                  <c:pt idx="2">
                    <c:v>2026 (Expansion)</c:v>
                  </c:pt>
                  <c:pt idx="3">
                    <c:v>2027 (Scale)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0.25</c:v>
                </c:pt>
                <c:pt idx="1">
                  <c:v>1.2</c:v>
                </c:pt>
                <c:pt idx="2">
                  <c:v>4.8</c:v>
                </c:pt>
                <c:pt idx="3">
                  <c:v>15.2</c:v>
                </c:pt>
              </c:numCache>
            </c:numRef>
          </c:val>
        </c:ser>
        <c:dLbls>
          <c:numFmt formatCode="$#,##0.0M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1E293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4" name="Google Shape;47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1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12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1097280" y="914400"/>
            <a:ext cx="9997135" cy="5029200"/>
          </a:xfrm>
          <a:prstGeom prst="roundRect">
            <a:avLst>
              <a:gd fmla="val 2727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Volumes/DevDrive/Workspace/j-startup/public/logo.png" id="18" name="Google Shape;1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09590" y="1325880"/>
            <a:ext cx="1371600" cy="155448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"/>
          <p:cNvSpPr/>
          <p:nvPr/>
        </p:nvSpPr>
        <p:spPr>
          <a:xfrm>
            <a:off x="1371600" y="2971800"/>
            <a:ext cx="9448495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EvalGuard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1371600" y="3703320"/>
            <a:ext cx="944849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Enterprise AI Red-Teaming &amp; Safety Validation Agency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2011680" y="4160520"/>
            <a:ext cx="8168335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Stress-testing autonomous agents for prompt injection, tool-call escapes, and compliance violations before production deployment.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1295248" y="4937760"/>
            <a:ext cx="3017520" cy="457200"/>
          </a:xfrm>
          <a:prstGeom prst="roundRect">
            <a:avLst>
              <a:gd fmla="val 16000" name="adj"/>
            </a:avLst>
          </a:prstGeom>
          <a:solidFill>
            <a:srgbClr val="0F2744"/>
          </a:solidFill>
          <a:ln cap="flat" cmpd="sng" w="12700">
            <a:solidFill>
              <a:srgbClr val="38BD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"/>
          <p:cNvSpPr/>
          <p:nvPr/>
        </p:nvSpPr>
        <p:spPr>
          <a:xfrm>
            <a:off x="1295248" y="4937760"/>
            <a:ext cx="30175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Production Platform: evalguard.parsec.observer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7878928" y="4937760"/>
            <a:ext cx="3017520" cy="457200"/>
          </a:xfrm>
          <a:prstGeom prst="roundRect">
            <a:avLst>
              <a:gd fmla="val 16000" name="adj"/>
            </a:avLst>
          </a:prstGeom>
          <a:solidFill>
            <a:srgbClr val="1E293B"/>
          </a:solidFill>
          <a:ln cap="flat" cmpd="sng" w="12700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1"/>
          <p:cNvSpPr/>
          <p:nvPr/>
        </p:nvSpPr>
        <p:spPr>
          <a:xfrm>
            <a:off x="7878928" y="4937760"/>
            <a:ext cx="30175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Confidential Investment Memorandum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120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"/>
          <p:cNvSpPr/>
          <p:nvPr/>
        </p:nvSpPr>
        <p:spPr>
          <a:xfrm>
            <a:off x="731520" y="41148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THE ENTERPRISE SECURITY CRISIS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7772400" y="411480"/>
            <a:ext cx="36877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EVALGUARD INVESTOR DECK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731520" y="713232"/>
            <a:ext cx="10728655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Autonomous Agent Blindspot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731520" y="1234440"/>
            <a:ext cx="10728655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The enterprise perimeter dissolved when LLMs moved from chat to autonomous tool-calling.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" name="Google Shape;35;p2"/>
          <p:cNvCxnSpPr/>
          <p:nvPr/>
        </p:nvCxnSpPr>
        <p:spPr>
          <a:xfrm>
            <a:off x="731520" y="1627632"/>
            <a:ext cx="10728655" cy="0"/>
          </a:xfrm>
          <a:prstGeom prst="straightConnector1">
            <a:avLst/>
          </a:prstGeom>
          <a:noFill/>
          <a:ln cap="flat" cmpd="sng" w="15225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2"/>
          <p:cNvSpPr/>
          <p:nvPr/>
        </p:nvSpPr>
        <p:spPr>
          <a:xfrm>
            <a:off x="731520" y="1920240"/>
            <a:ext cx="3337560" cy="4297680"/>
          </a:xfrm>
          <a:prstGeom prst="roundRect">
            <a:avLst>
              <a:gd fmla="val 3288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2"/>
          <p:cNvSpPr/>
          <p:nvPr/>
        </p:nvSpPr>
        <p:spPr>
          <a:xfrm>
            <a:off x="914400" y="1920240"/>
            <a:ext cx="2971800" cy="457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1005840" y="2148840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4444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EF4444"/>
                </a:solidFill>
                <a:latin typeface="Arial"/>
                <a:ea typeface="Arial"/>
                <a:cs typeface="Arial"/>
                <a:sym typeface="Arial"/>
              </a:rPr>
              <a:t>ATTACK VECTOR 01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2697480" y="2148840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F4444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EF4444"/>
                </a:solidFill>
                <a:latin typeface="Arial"/>
                <a:ea typeface="Arial"/>
                <a:cs typeface="Arial"/>
                <a:sym typeface="Arial"/>
              </a:rPr>
              <a:t>Zero-Day Threat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1005840" y="2468880"/>
            <a:ext cx="27889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Indirect Prompt Injection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1005840" y="3154680"/>
            <a:ext cx="2788920" cy="914400"/>
          </a:xfrm>
          <a:prstGeom prst="roundRect">
            <a:avLst>
              <a:gd fmla="val 8000" name="adj"/>
            </a:avLst>
          </a:prstGeom>
          <a:solidFill>
            <a:srgbClr val="0E1726"/>
          </a:solidFill>
          <a:ln cap="flat" cmpd="sng" w="12700">
            <a:solidFill>
              <a:srgbClr val="1E2C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1143000" y="3200400"/>
            <a:ext cx="2514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4444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EF4444"/>
                </a:solidFill>
                <a:latin typeface="Arial"/>
                <a:ea typeface="Arial"/>
                <a:cs typeface="Arial"/>
                <a:sym typeface="Arial"/>
              </a:rPr>
              <a:t>150k+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1143000" y="3749040"/>
            <a:ext cx="2514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Exploit Vectors Discovered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1005840" y="4251960"/>
            <a:ext cx="278892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Malicious instructions hidden within incoming emails, RAG documents, or database records override agent system prompts, hijacking intent and forcing arbitrary execution without user awareness.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4425696" y="1920240"/>
            <a:ext cx="3337560" cy="4297680"/>
          </a:xfrm>
          <a:prstGeom prst="roundRect">
            <a:avLst>
              <a:gd fmla="val 3288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4608576" y="1920240"/>
            <a:ext cx="2971800" cy="4572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4700016" y="2148840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9E0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59E0B"/>
                </a:solidFill>
                <a:latin typeface="Arial"/>
                <a:ea typeface="Arial"/>
                <a:cs typeface="Arial"/>
                <a:sym typeface="Arial"/>
              </a:rPr>
              <a:t>ATTACK VECTOR 02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6391656" y="2148840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59E0B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59E0B"/>
                </a:solidFill>
                <a:latin typeface="Arial"/>
                <a:ea typeface="Arial"/>
                <a:cs typeface="Arial"/>
                <a:sym typeface="Arial"/>
              </a:rPr>
              <a:t>Critical Liability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4700016" y="2468880"/>
            <a:ext cx="27889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Privilege Escalation &amp; Tool Escapes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4700016" y="3154680"/>
            <a:ext cx="2788920" cy="914400"/>
          </a:xfrm>
          <a:prstGeom prst="roundRect">
            <a:avLst>
              <a:gd fmla="val 8000" name="adj"/>
            </a:avLst>
          </a:prstGeom>
          <a:solidFill>
            <a:srgbClr val="0E1726"/>
          </a:solidFill>
          <a:ln cap="flat" cmpd="sng" w="12700">
            <a:solidFill>
              <a:srgbClr val="1E2C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4837176" y="3200400"/>
            <a:ext cx="2514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9E0B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59E0B"/>
                </a:solidFill>
                <a:latin typeface="Arial"/>
                <a:ea typeface="Arial"/>
                <a:cs typeface="Arial"/>
                <a:sym typeface="Arial"/>
              </a:rPr>
              <a:t>92%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4837176" y="3749040"/>
            <a:ext cx="2514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Agent Tool Permission Leaks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4700016" y="4251960"/>
            <a:ext cx="278892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Enterprise agents granted SQL, terminal, or API credentials lack deterministic privilege sandboxing. A hijacked agent can mutate production databases, exfiltrate confidential customer data, or bypass auth gates.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8119872" y="1920240"/>
            <a:ext cx="3337560" cy="4297680"/>
          </a:xfrm>
          <a:prstGeom prst="roundRect">
            <a:avLst>
              <a:gd fmla="val 3288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2"/>
          <p:cNvSpPr/>
          <p:nvPr/>
        </p:nvSpPr>
        <p:spPr>
          <a:xfrm>
            <a:off x="8302752" y="1920240"/>
            <a:ext cx="2971800" cy="4572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2"/>
          <p:cNvSpPr/>
          <p:nvPr/>
        </p:nvSpPr>
        <p:spPr>
          <a:xfrm>
            <a:off x="8394192" y="2148840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BUSINESS IMPACT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2"/>
          <p:cNvSpPr/>
          <p:nvPr/>
        </p:nvSpPr>
        <p:spPr>
          <a:xfrm>
            <a:off x="10085832" y="2148840"/>
            <a:ext cx="1097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Market Bottleneck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"/>
          <p:cNvSpPr/>
          <p:nvPr/>
        </p:nvSpPr>
        <p:spPr>
          <a:xfrm>
            <a:off x="8394192" y="2468880"/>
            <a:ext cx="27889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CISO Deployment Stalls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8394192" y="3154680"/>
            <a:ext cx="2788920" cy="914400"/>
          </a:xfrm>
          <a:prstGeom prst="roundRect">
            <a:avLst>
              <a:gd fmla="val 8000" name="adj"/>
            </a:avLst>
          </a:prstGeom>
          <a:solidFill>
            <a:srgbClr val="0E1726"/>
          </a:solidFill>
          <a:ln cap="flat" cmpd="sng" w="12700">
            <a:solidFill>
              <a:srgbClr val="1E2C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8531352" y="3200400"/>
            <a:ext cx="2514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75%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8531352" y="3749040"/>
            <a:ext cx="2514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Enterprise Pilots Stalled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8394192" y="4251960"/>
            <a:ext cx="278892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Enterprise CISOs and Risk Officers are halting agent rollouts. Without rigorous empirical testing and compliance attestations (EU AI Act, NIST AI RMF), legal liabilities prevent enterprise-wide deployment.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Enterprise AI Security &amp; Governance Survey 2024 / OWASP Top 10 for LLMs / EvalGuard Threat Telemetry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2 / 13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120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"/>
          <p:cNvSpPr/>
          <p:nvPr/>
        </p:nvSpPr>
        <p:spPr>
          <a:xfrm>
            <a:off x="731520" y="41148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MARKET URGENCY &amp; FINANCIAL EXPOSURE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7772400" y="411480"/>
            <a:ext cx="36877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EVALGUARD INVESTOR DECK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731520" y="713232"/>
            <a:ext cx="10728655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Staggering Cost of Inaction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731520" y="1234440"/>
            <a:ext cx="10728655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Without independent verification, enterprise AI investments are frozen by CISO liability.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4" name="Google Shape;74;p3"/>
          <p:cNvCxnSpPr/>
          <p:nvPr/>
        </p:nvCxnSpPr>
        <p:spPr>
          <a:xfrm>
            <a:off x="731520" y="1627632"/>
            <a:ext cx="10728655" cy="0"/>
          </a:xfrm>
          <a:prstGeom prst="straightConnector1">
            <a:avLst/>
          </a:prstGeom>
          <a:noFill/>
          <a:ln cap="flat" cmpd="sng" w="15225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5" name="Google Shape;75;p3"/>
          <p:cNvSpPr/>
          <p:nvPr/>
        </p:nvSpPr>
        <p:spPr>
          <a:xfrm>
            <a:off x="731520" y="1920240"/>
            <a:ext cx="2514600" cy="4297680"/>
          </a:xfrm>
          <a:prstGeom prst="roundRect">
            <a:avLst>
              <a:gd fmla="val 4364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3"/>
          <p:cNvSpPr/>
          <p:nvPr/>
        </p:nvSpPr>
        <p:spPr>
          <a:xfrm>
            <a:off x="914400" y="2103120"/>
            <a:ext cx="2148840" cy="320040"/>
          </a:xfrm>
          <a:prstGeom prst="roundRect">
            <a:avLst>
              <a:gd fmla="val 14286" name="adj"/>
            </a:avLst>
          </a:prstGeom>
          <a:solidFill>
            <a:srgbClr val="0E1726"/>
          </a:solidFill>
          <a:ln cap="flat" cmpd="sng" w="12700">
            <a:solidFill>
              <a:srgbClr val="F59E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3"/>
          <p:cNvSpPr/>
          <p:nvPr/>
        </p:nvSpPr>
        <p:spPr>
          <a:xfrm>
            <a:off x="914400" y="2103120"/>
            <a:ext cx="21488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59E0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59E0B"/>
                </a:solidFill>
                <a:latin typeface="Arial"/>
                <a:ea typeface="Arial"/>
                <a:cs typeface="Arial"/>
                <a:sym typeface="Arial"/>
              </a:rPr>
              <a:t>Bottleneck to Enterprise GenAI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914400" y="2560320"/>
            <a:ext cx="21488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59E0B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59E0B"/>
                </a:solidFill>
                <a:latin typeface="Arial"/>
                <a:ea typeface="Arial"/>
                <a:cs typeface="Arial"/>
                <a:sym typeface="Arial"/>
              </a:rPr>
              <a:t>75%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914400" y="3474720"/>
            <a:ext cx="21488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Stalled Agent Pilots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0" name="Google Shape;80;p3"/>
          <p:cNvCxnSpPr/>
          <p:nvPr/>
        </p:nvCxnSpPr>
        <p:spPr>
          <a:xfrm>
            <a:off x="1097280" y="4114800"/>
            <a:ext cx="1783080" cy="0"/>
          </a:xfrm>
          <a:prstGeom prst="straightConnector1">
            <a:avLst/>
          </a:prstGeom>
          <a:noFill/>
          <a:ln cap="flat" cmpd="sng" w="12700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1" name="Google Shape;81;p3"/>
          <p:cNvSpPr/>
          <p:nvPr/>
        </p:nvSpPr>
        <p:spPr>
          <a:xfrm>
            <a:off x="960120" y="4297680"/>
            <a:ext cx="2057400" cy="169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Over three-quarters of enterprise autonomous agent initiatives are blocked at CISO security and compliance reviews.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3469234" y="1920240"/>
            <a:ext cx="2514600" cy="4297680"/>
          </a:xfrm>
          <a:prstGeom prst="roundRect">
            <a:avLst>
              <a:gd fmla="val 4364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3"/>
          <p:cNvSpPr/>
          <p:nvPr/>
        </p:nvSpPr>
        <p:spPr>
          <a:xfrm>
            <a:off x="3652114" y="2103120"/>
            <a:ext cx="2148840" cy="320040"/>
          </a:xfrm>
          <a:prstGeom prst="roundRect">
            <a:avLst>
              <a:gd fmla="val 14286" name="adj"/>
            </a:avLst>
          </a:prstGeom>
          <a:solidFill>
            <a:srgbClr val="0E1726"/>
          </a:solidFill>
          <a:ln cap="flat" cmpd="sng" w="12700">
            <a:solidFill>
              <a:srgbClr val="38BD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3"/>
          <p:cNvSpPr/>
          <p:nvPr/>
        </p:nvSpPr>
        <p:spPr>
          <a:xfrm>
            <a:off x="3652114" y="2103120"/>
            <a:ext cx="21488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Explosive Category Growth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3652114" y="2560320"/>
            <a:ext cx="21488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$38B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3652114" y="3474720"/>
            <a:ext cx="21488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Enterprise Agent TAM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7" name="Google Shape;87;p3"/>
          <p:cNvCxnSpPr/>
          <p:nvPr/>
        </p:nvCxnSpPr>
        <p:spPr>
          <a:xfrm>
            <a:off x="3834994" y="4114800"/>
            <a:ext cx="1783080" cy="0"/>
          </a:xfrm>
          <a:prstGeom prst="straightConnector1">
            <a:avLst/>
          </a:prstGeom>
          <a:noFill/>
          <a:ln cap="flat" cmpd="sng" w="12700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8" name="Google Shape;88;p3"/>
          <p:cNvSpPr/>
          <p:nvPr/>
        </p:nvSpPr>
        <p:spPr>
          <a:xfrm>
            <a:off x="3697834" y="4297680"/>
            <a:ext cx="2057400" cy="169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Projected annual enterprise market spend on autonomous workflows and agent infrastructure by 2028.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3"/>
          <p:cNvSpPr/>
          <p:nvPr/>
        </p:nvSpPr>
        <p:spPr>
          <a:xfrm>
            <a:off x="6206947" y="1920240"/>
            <a:ext cx="2514600" cy="4297680"/>
          </a:xfrm>
          <a:prstGeom prst="roundRect">
            <a:avLst>
              <a:gd fmla="val 4364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3"/>
          <p:cNvSpPr/>
          <p:nvPr/>
        </p:nvSpPr>
        <p:spPr>
          <a:xfrm>
            <a:off x="6389827" y="2103120"/>
            <a:ext cx="2148840" cy="320040"/>
          </a:xfrm>
          <a:prstGeom prst="roundRect">
            <a:avLst>
              <a:gd fmla="val 14286" name="adj"/>
            </a:avLst>
          </a:prstGeom>
          <a:solidFill>
            <a:srgbClr val="0E1726"/>
          </a:solidFill>
          <a:ln cap="flat" cmpd="sng" w="12700">
            <a:solidFill>
              <a:srgbClr val="EF44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3"/>
          <p:cNvSpPr/>
          <p:nvPr/>
        </p:nvSpPr>
        <p:spPr>
          <a:xfrm>
            <a:off x="6389827" y="2103120"/>
            <a:ext cx="21488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F4444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EF4444"/>
                </a:solidFill>
                <a:latin typeface="Arial"/>
                <a:ea typeface="Arial"/>
                <a:cs typeface="Arial"/>
                <a:sym typeface="Arial"/>
              </a:rPr>
              <a:t>Immediate Vulnerability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6389827" y="2560320"/>
            <a:ext cx="21488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F4444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EF4444"/>
                </a:solidFill>
                <a:latin typeface="Arial"/>
                <a:ea typeface="Arial"/>
                <a:cs typeface="Arial"/>
                <a:sym typeface="Arial"/>
              </a:rPr>
              <a:t>&lt; 72h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6389827" y="3474720"/>
            <a:ext cx="21488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Zero-Day Window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4" name="Google Shape;94;p3"/>
          <p:cNvCxnSpPr/>
          <p:nvPr/>
        </p:nvCxnSpPr>
        <p:spPr>
          <a:xfrm>
            <a:off x="6572707" y="4114800"/>
            <a:ext cx="1783080" cy="0"/>
          </a:xfrm>
          <a:prstGeom prst="straightConnector1">
            <a:avLst/>
          </a:prstGeom>
          <a:noFill/>
          <a:ln cap="flat" cmpd="sng" w="12700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" name="Google Shape;95;p3"/>
          <p:cNvSpPr/>
          <p:nvPr/>
        </p:nvSpPr>
        <p:spPr>
          <a:xfrm>
            <a:off x="6435547" y="4297680"/>
            <a:ext cx="2057400" cy="169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Average time required for adversarial mutation engines to uncover the first critical exploit in unhardened agents.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3"/>
          <p:cNvSpPr/>
          <p:nvPr/>
        </p:nvSpPr>
        <p:spPr>
          <a:xfrm>
            <a:off x="8944661" y="1920240"/>
            <a:ext cx="2514600" cy="4297680"/>
          </a:xfrm>
          <a:prstGeom prst="roundRect">
            <a:avLst>
              <a:gd fmla="val 4364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"/>
          <p:cNvSpPr/>
          <p:nvPr/>
        </p:nvSpPr>
        <p:spPr>
          <a:xfrm>
            <a:off x="9127541" y="2103120"/>
            <a:ext cx="2148840" cy="320040"/>
          </a:xfrm>
          <a:prstGeom prst="roundRect">
            <a:avLst>
              <a:gd fmla="val 14286" name="adj"/>
            </a:avLst>
          </a:prstGeom>
          <a:solidFill>
            <a:srgbClr val="0E1726"/>
          </a:solidFill>
          <a:ln cap="flat" cmpd="sng" w="1270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"/>
          <p:cNvSpPr/>
          <p:nvPr/>
        </p:nvSpPr>
        <p:spPr>
          <a:xfrm>
            <a:off x="9127541" y="2103120"/>
            <a:ext cx="21488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10B981"/>
                </a:solidFill>
                <a:latin typeface="Arial"/>
                <a:ea typeface="Arial"/>
                <a:cs typeface="Arial"/>
                <a:sym typeface="Arial"/>
              </a:rPr>
              <a:t>Strict Legal Mandate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3"/>
          <p:cNvSpPr/>
          <p:nvPr/>
        </p:nvSpPr>
        <p:spPr>
          <a:xfrm>
            <a:off x="8988000" y="2560325"/>
            <a:ext cx="24711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10B981"/>
                </a:solidFill>
                <a:latin typeface="Arial"/>
                <a:ea typeface="Arial"/>
                <a:cs typeface="Arial"/>
                <a:sym typeface="Arial"/>
              </a:rPr>
              <a:t>Aug '26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/>
          <p:nvPr/>
        </p:nvSpPr>
        <p:spPr>
          <a:xfrm>
            <a:off x="9127541" y="3474720"/>
            <a:ext cx="21488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EU AI Act Enforcement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1" name="Google Shape;101;p3"/>
          <p:cNvCxnSpPr/>
          <p:nvPr/>
        </p:nvCxnSpPr>
        <p:spPr>
          <a:xfrm>
            <a:off x="9310421" y="4114800"/>
            <a:ext cx="1783080" cy="0"/>
          </a:xfrm>
          <a:prstGeom prst="straightConnector1">
            <a:avLst/>
          </a:prstGeom>
          <a:noFill/>
          <a:ln cap="flat" cmpd="sng" w="12700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2" name="Google Shape;102;p3"/>
          <p:cNvSpPr/>
          <p:nvPr/>
        </p:nvSpPr>
        <p:spPr>
          <a:xfrm>
            <a:off x="9173261" y="4297680"/>
            <a:ext cx="2057400" cy="169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Mandatory compliance deadline imposing penalties up to €35M or 7% of global annual turnover for non-compliance.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Gartner Enterprise AI Infrastructure Report / EU AI Act Regulation 2024/1689 / EvalGuard Benchmark Telemetry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3 / 13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120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/>
          <p:nvPr/>
        </p:nvSpPr>
        <p:spPr>
          <a:xfrm>
            <a:off x="731520" y="41148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THE DEFINITIVE LINE OF DEFENSE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7772400" y="411480"/>
            <a:ext cx="36877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EVALGUARD INVESTOR DECK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731520" y="713232"/>
            <a:ext cx="10728655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Unlocking Enterprise Production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731520" y="1234440"/>
            <a:ext cx="10728655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EvalGuard stress-tests and hardens autonomous agents so CISOs can approve deployment with confidence.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4" name="Google Shape;114;p4"/>
          <p:cNvCxnSpPr/>
          <p:nvPr/>
        </p:nvCxnSpPr>
        <p:spPr>
          <a:xfrm>
            <a:off x="731520" y="1627632"/>
            <a:ext cx="10728655" cy="0"/>
          </a:xfrm>
          <a:prstGeom prst="straightConnector1">
            <a:avLst/>
          </a:prstGeom>
          <a:noFill/>
          <a:ln cap="flat" cmpd="sng" w="15225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5" name="Google Shape;115;p4"/>
          <p:cNvSpPr/>
          <p:nvPr/>
        </p:nvSpPr>
        <p:spPr>
          <a:xfrm>
            <a:off x="731520" y="1920240"/>
            <a:ext cx="6217920" cy="4297680"/>
          </a:xfrm>
          <a:prstGeom prst="roundRect">
            <a:avLst>
              <a:gd fmla="val 2553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"/>
          <p:cNvSpPr/>
          <p:nvPr/>
        </p:nvSpPr>
        <p:spPr>
          <a:xfrm>
            <a:off x="1005840" y="2148840"/>
            <a:ext cx="56692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Core Defensive Capabilities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4"/>
          <p:cNvSpPr/>
          <p:nvPr/>
        </p:nvSpPr>
        <p:spPr>
          <a:xfrm>
            <a:off x="1005840" y="2651760"/>
            <a:ext cx="164592" cy="164592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"/>
          <p:cNvSpPr/>
          <p:nvPr/>
        </p:nvSpPr>
        <p:spPr>
          <a:xfrm>
            <a:off x="1280160" y="2606040"/>
            <a:ext cx="5394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Dynamic Multi-Turn Red-Teaming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1280160" y="2880360"/>
            <a:ext cx="5394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300"/>
              <a:buFont typeface="Arial"/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Autonomous attacker swarms mutate multi-turn conversational social engineering payloads, simulating human state-level adversaries.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1005840" y="3520440"/>
            <a:ext cx="164592" cy="164592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"/>
          <p:cNvSpPr/>
          <p:nvPr/>
        </p:nvSpPr>
        <p:spPr>
          <a:xfrm>
            <a:off x="1280160" y="3474720"/>
            <a:ext cx="5394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Ephemeral </a:t>
            </a:r>
            <a:r>
              <a:rPr b="1" lang="en-US" sz="1500">
                <a:solidFill>
                  <a:srgbClr val="FFFFFF"/>
                </a:solidFill>
              </a:rPr>
              <a:t>Micro VM</a:t>
            </a: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Sandboxing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"/>
          <p:cNvSpPr/>
          <p:nvPr/>
        </p:nvSpPr>
        <p:spPr>
          <a:xfrm>
            <a:off x="1280160" y="3749040"/>
            <a:ext cx="5394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300"/>
              <a:buFont typeface="Arial"/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Executes agent tool-calls inside sub-second isolated </a:t>
            </a:r>
            <a:r>
              <a:rPr lang="en-US" sz="1200">
                <a:solidFill>
                  <a:srgbClr val="94A3B8"/>
                </a:solidFill>
              </a:rPr>
              <a:t>micro VMs</a:t>
            </a:r>
            <a:r>
              <a:rPr b="0" i="0" lang="en-US" sz="12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 with synthetic databases, catching unauthorized egress and privilege escapes.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1005840" y="4389120"/>
            <a:ext cx="164592" cy="164592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4"/>
          <p:cNvSpPr/>
          <p:nvPr/>
        </p:nvSpPr>
        <p:spPr>
          <a:xfrm>
            <a:off x="1280160" y="4343400"/>
            <a:ext cx="5394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AST Tool-Graph Blast-Radius Scoping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/>
          <p:nvPr/>
        </p:nvSpPr>
        <p:spPr>
          <a:xfrm>
            <a:off x="1280160" y="4617720"/>
            <a:ext cx="5394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300"/>
              <a:buFont typeface="Arial"/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Analyzes OpenAPI specs and tool schemas to mathematically verify permission boundaries and prevent cross-tool privilege escalation.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1005840" y="5257800"/>
            <a:ext cx="164592" cy="164592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"/>
          <p:cNvSpPr/>
          <p:nvPr/>
        </p:nvSpPr>
        <p:spPr>
          <a:xfrm>
            <a:off x="1280160" y="5212080"/>
            <a:ext cx="5394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Executive CISO Attestation Dossiers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1280160" y="5486400"/>
            <a:ext cx="5394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300"/>
              <a:buFont typeface="Arial"/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Delivers tamper-evident audit certification mapped directly to the EU AI Act High-Risk System standards, NIST AI RMF, and ISO 42001.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7223760" y="1920240"/>
            <a:ext cx="4236415" cy="4297680"/>
          </a:xfrm>
          <a:prstGeom prst="roundRect">
            <a:avLst>
              <a:gd fmla="val 2590" name="adj"/>
            </a:avLst>
          </a:prstGeom>
          <a:solidFill>
            <a:srgbClr val="0D192E"/>
          </a:solidFill>
          <a:ln cap="flat" cmpd="sng" w="19050">
            <a:solidFill>
              <a:srgbClr val="1E3A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4"/>
          <p:cNvSpPr/>
          <p:nvPr/>
        </p:nvSpPr>
        <p:spPr>
          <a:xfrm>
            <a:off x="7498080" y="2148840"/>
            <a:ext cx="3657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0B981"/>
                </a:solidFill>
                <a:latin typeface="Arial"/>
                <a:ea typeface="Arial"/>
                <a:cs typeface="Arial"/>
                <a:sym typeface="Arial"/>
              </a:rPr>
              <a:t>Enterprise Value Delivered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7498080" y="2651760"/>
            <a:ext cx="3687775" cy="1051560"/>
          </a:xfrm>
          <a:prstGeom prst="roundRect">
            <a:avLst>
              <a:gd fmla="val 6957" name="adj"/>
            </a:avLst>
          </a:prstGeom>
          <a:solidFill>
            <a:srgbClr val="11223B"/>
          </a:solidFill>
          <a:ln cap="flat" cmpd="sng" w="12700">
            <a:solidFill>
              <a:srgbClr val="1C35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4"/>
          <p:cNvSpPr/>
          <p:nvPr/>
        </p:nvSpPr>
        <p:spPr>
          <a:xfrm>
            <a:off x="7680960" y="2743200"/>
            <a:ext cx="1097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2600"/>
              <a:buFont typeface="Arial"/>
              <a:buNone/>
            </a:pPr>
            <a:r>
              <a:rPr b="1" i="0" lang="en-US" sz="20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100%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8778240" y="2761488"/>
            <a:ext cx="2286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CISO Approval Rate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/>
          <p:nvPr/>
        </p:nvSpPr>
        <p:spPr>
          <a:xfrm>
            <a:off x="7680960" y="3182112"/>
            <a:ext cx="3383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Every enterprise pilot audited by EvalGuard has cleared security review for production access.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/>
          <p:nvPr/>
        </p:nvSpPr>
        <p:spPr>
          <a:xfrm>
            <a:off x="7498080" y="3794760"/>
            <a:ext cx="3687775" cy="1051560"/>
          </a:xfrm>
          <a:prstGeom prst="roundRect">
            <a:avLst>
              <a:gd fmla="val 6957" name="adj"/>
            </a:avLst>
          </a:prstGeom>
          <a:solidFill>
            <a:srgbClr val="11223B"/>
          </a:solidFill>
          <a:ln cap="flat" cmpd="sng" w="12700">
            <a:solidFill>
              <a:srgbClr val="1C35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4"/>
          <p:cNvSpPr/>
          <p:nvPr/>
        </p:nvSpPr>
        <p:spPr>
          <a:xfrm>
            <a:off x="7680960" y="3886200"/>
            <a:ext cx="1097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2600"/>
              <a:buFont typeface="Arial"/>
              <a:buNone/>
            </a:pPr>
            <a:r>
              <a:rPr b="1" i="0" lang="en-US" sz="20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0 Code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8778240" y="3904488"/>
            <a:ext cx="2286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Zero Developer Friction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4"/>
          <p:cNvSpPr/>
          <p:nvPr/>
        </p:nvSpPr>
        <p:spPr>
          <a:xfrm>
            <a:off x="7680960" y="4325112"/>
            <a:ext cx="3383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Non-invasive proxy &amp; CI/CD harnesses that audit agents without requiring rewrites or vendor lock-in.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7498080" y="4937760"/>
            <a:ext cx="3687775" cy="1051560"/>
          </a:xfrm>
          <a:prstGeom prst="roundRect">
            <a:avLst>
              <a:gd fmla="val 6957" name="adj"/>
            </a:avLst>
          </a:prstGeom>
          <a:solidFill>
            <a:srgbClr val="11223B"/>
          </a:solidFill>
          <a:ln cap="flat" cmpd="sng" w="12700">
            <a:solidFill>
              <a:srgbClr val="1C35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4"/>
          <p:cNvSpPr/>
          <p:nvPr/>
        </p:nvSpPr>
        <p:spPr>
          <a:xfrm>
            <a:off x="7680960" y="5029200"/>
            <a:ext cx="1097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2600"/>
              <a:buFont typeface="Arial"/>
              <a:buNone/>
            </a:pPr>
            <a:r>
              <a:rPr b="1" i="0" lang="en-US" sz="20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24/7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4"/>
          <p:cNvSpPr/>
          <p:nvPr/>
        </p:nvSpPr>
        <p:spPr>
          <a:xfrm>
            <a:off x="8778240" y="5047488"/>
            <a:ext cx="2286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Continuous Safety in CI/CD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4"/>
          <p:cNvSpPr/>
          <p:nvPr/>
        </p:nvSpPr>
        <p:spPr>
          <a:xfrm>
            <a:off x="7680960" y="5468112"/>
            <a:ext cx="3383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Automated regression tests run on every</a:t>
            </a:r>
            <a:r>
              <a:rPr lang="en-US" sz="1100">
                <a:solidFill>
                  <a:srgbClr val="94A3B8"/>
                </a:solidFill>
              </a:rPr>
              <a:t> PR</a:t>
            </a:r>
            <a:r>
              <a:rPr b="0" i="0" lang="en-US" sz="11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, instantly detecting model drift </a:t>
            </a:r>
            <a:r>
              <a:rPr lang="en-US" sz="1100">
                <a:solidFill>
                  <a:srgbClr val="94A3B8"/>
                </a:solidFill>
              </a:rPr>
              <a:t>and </a:t>
            </a:r>
            <a:r>
              <a:rPr b="0" i="0" lang="en-US" sz="11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regressions.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EvalGuard Architecture Whitepaper / Customer Audit Attestation Dossiers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4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4 / 13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120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/>
          <p:nvPr/>
        </p:nvSpPr>
        <p:spPr>
          <a:xfrm>
            <a:off x="731520" y="41148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ENTERPRISE AUDITING LIFECYCLE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/>
          <p:nvPr/>
        </p:nvSpPr>
        <p:spPr>
          <a:xfrm>
            <a:off x="7772400" y="411480"/>
            <a:ext cx="36877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EVALGUARD INVESTOR DECK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/>
          <p:nvPr/>
        </p:nvSpPr>
        <p:spPr>
          <a:xfrm>
            <a:off x="731520" y="713232"/>
            <a:ext cx="10728655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4-Step Validation Methodology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731520" y="1234440"/>
            <a:ext cx="10728655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A rigorous, four-stage protocol transforming enterprise security liability into certified compliance.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4" name="Google Shape;154;p5"/>
          <p:cNvCxnSpPr/>
          <p:nvPr/>
        </p:nvCxnSpPr>
        <p:spPr>
          <a:xfrm>
            <a:off x="731520" y="1627632"/>
            <a:ext cx="10728655" cy="0"/>
          </a:xfrm>
          <a:prstGeom prst="straightConnector1">
            <a:avLst/>
          </a:prstGeom>
          <a:noFill/>
          <a:ln cap="flat" cmpd="sng" w="15225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5" name="Google Shape;155;p5"/>
          <p:cNvSpPr/>
          <p:nvPr/>
        </p:nvSpPr>
        <p:spPr>
          <a:xfrm>
            <a:off x="731520" y="1920240"/>
            <a:ext cx="2514600" cy="4297680"/>
          </a:xfrm>
          <a:prstGeom prst="roundRect">
            <a:avLst>
              <a:gd fmla="val 4364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5"/>
          <p:cNvSpPr/>
          <p:nvPr/>
        </p:nvSpPr>
        <p:spPr>
          <a:xfrm>
            <a:off x="914400" y="2103120"/>
            <a:ext cx="2148840" cy="320040"/>
          </a:xfrm>
          <a:prstGeom prst="roundRect">
            <a:avLst>
              <a:gd fmla="val 17143" name="adj"/>
            </a:avLst>
          </a:prstGeom>
          <a:solidFill>
            <a:srgbClr val="0E1726"/>
          </a:solidFill>
          <a:ln cap="flat" cmpd="sng" w="12700">
            <a:solidFill>
              <a:srgbClr val="38BD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5"/>
          <p:cNvSpPr/>
          <p:nvPr/>
        </p:nvSpPr>
        <p:spPr>
          <a:xfrm>
            <a:off x="914400" y="2103120"/>
            <a:ext cx="21488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PHASE 01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5"/>
          <p:cNvSpPr/>
          <p:nvPr/>
        </p:nvSpPr>
        <p:spPr>
          <a:xfrm>
            <a:off x="914400" y="2560320"/>
            <a:ext cx="21488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Threat Modeling &amp; Blast Scoping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9" name="Google Shape;159;p5"/>
          <p:cNvCxnSpPr/>
          <p:nvPr/>
        </p:nvCxnSpPr>
        <p:spPr>
          <a:xfrm>
            <a:off x="914400" y="3246120"/>
            <a:ext cx="2148840" cy="0"/>
          </a:xfrm>
          <a:prstGeom prst="straightConnector1">
            <a:avLst/>
          </a:prstGeom>
          <a:noFill/>
          <a:ln cap="flat" cmpd="sng" w="12700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0" name="Google Shape;160;p5"/>
          <p:cNvSpPr/>
          <p:nvPr/>
        </p:nvSpPr>
        <p:spPr>
          <a:xfrm>
            <a:off x="960120" y="3474720"/>
            <a:ext cx="109728" cy="10972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5"/>
          <p:cNvSpPr/>
          <p:nvPr/>
        </p:nvSpPr>
        <p:spPr>
          <a:xfrm>
            <a:off x="1143000" y="3429000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Map all agent permissions &amp; callable APIs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960120" y="4133088"/>
            <a:ext cx="109728" cy="10972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5"/>
          <p:cNvSpPr/>
          <p:nvPr/>
        </p:nvSpPr>
        <p:spPr>
          <a:xfrm>
            <a:off x="1143000" y="4087368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Ingest OpenAPI specs, schemas &amp; RAG stores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5"/>
          <p:cNvSpPr/>
          <p:nvPr/>
        </p:nvSpPr>
        <p:spPr>
          <a:xfrm>
            <a:off x="960120" y="4791456"/>
            <a:ext cx="109728" cy="10972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5"/>
          <p:cNvSpPr/>
          <p:nvPr/>
        </p:nvSpPr>
        <p:spPr>
          <a:xfrm>
            <a:off x="1143000" y="4745736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Scope blast radius &amp; sensitive data paths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5"/>
          <p:cNvSpPr/>
          <p:nvPr/>
        </p:nvSpPr>
        <p:spPr>
          <a:xfrm>
            <a:off x="960120" y="5449824"/>
            <a:ext cx="109728" cy="10972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5"/>
          <p:cNvSpPr/>
          <p:nvPr/>
        </p:nvSpPr>
        <p:spPr>
          <a:xfrm>
            <a:off x="1143000" y="5404104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Synthesize tailored threat boundary matrix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3469234" y="1920240"/>
            <a:ext cx="2514600" cy="4297680"/>
          </a:xfrm>
          <a:prstGeom prst="roundRect">
            <a:avLst>
              <a:gd fmla="val 4364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5"/>
          <p:cNvSpPr/>
          <p:nvPr/>
        </p:nvSpPr>
        <p:spPr>
          <a:xfrm>
            <a:off x="3652114" y="2103120"/>
            <a:ext cx="2148840" cy="320040"/>
          </a:xfrm>
          <a:prstGeom prst="roundRect">
            <a:avLst>
              <a:gd fmla="val 17143" name="adj"/>
            </a:avLst>
          </a:prstGeom>
          <a:solidFill>
            <a:srgbClr val="0E1726"/>
          </a:solidFill>
          <a:ln cap="flat" cmpd="sng" w="12700">
            <a:solidFill>
              <a:srgbClr val="EF44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5"/>
          <p:cNvSpPr/>
          <p:nvPr/>
        </p:nvSpPr>
        <p:spPr>
          <a:xfrm>
            <a:off x="3652114" y="2103120"/>
            <a:ext cx="21488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F4444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EF4444"/>
                </a:solidFill>
                <a:latin typeface="Arial"/>
                <a:ea typeface="Arial"/>
                <a:cs typeface="Arial"/>
                <a:sym typeface="Arial"/>
              </a:rPr>
              <a:t>PHASE 02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3652114" y="2560320"/>
            <a:ext cx="21488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Adversarial Vector Simulation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2" name="Google Shape;172;p5"/>
          <p:cNvCxnSpPr/>
          <p:nvPr/>
        </p:nvCxnSpPr>
        <p:spPr>
          <a:xfrm>
            <a:off x="3652114" y="3246120"/>
            <a:ext cx="2148840" cy="0"/>
          </a:xfrm>
          <a:prstGeom prst="straightConnector1">
            <a:avLst/>
          </a:prstGeom>
          <a:noFill/>
          <a:ln cap="flat" cmpd="sng" w="12700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3" name="Google Shape;173;p5"/>
          <p:cNvSpPr/>
          <p:nvPr/>
        </p:nvSpPr>
        <p:spPr>
          <a:xfrm>
            <a:off x="3697834" y="3474720"/>
            <a:ext cx="109728" cy="109728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5"/>
          <p:cNvSpPr/>
          <p:nvPr/>
        </p:nvSpPr>
        <p:spPr>
          <a:xfrm>
            <a:off x="3880714" y="3429000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Execute 150k+ proprietary fuzzing payloads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3697834" y="4133088"/>
            <a:ext cx="109728" cy="109728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5"/>
          <p:cNvSpPr/>
          <p:nvPr/>
        </p:nvSpPr>
        <p:spPr>
          <a:xfrm>
            <a:off x="3880714" y="4087368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Simulate multi-turn conversational social attacks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3697834" y="4791456"/>
            <a:ext cx="109728" cy="109728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5"/>
          <p:cNvSpPr/>
          <p:nvPr/>
        </p:nvSpPr>
        <p:spPr>
          <a:xfrm>
            <a:off x="3880714" y="4745736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RAG document poisoning &amp; canary extraction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3697834" y="5449824"/>
            <a:ext cx="109728" cy="109728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5"/>
          <p:cNvSpPr/>
          <p:nvPr/>
        </p:nvSpPr>
        <p:spPr>
          <a:xfrm>
            <a:off x="3880714" y="5404104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Discover zero-day bypasses &amp; jailbreaks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6206947" y="1920240"/>
            <a:ext cx="2514600" cy="4297680"/>
          </a:xfrm>
          <a:prstGeom prst="roundRect">
            <a:avLst>
              <a:gd fmla="val 4364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5"/>
          <p:cNvSpPr/>
          <p:nvPr/>
        </p:nvSpPr>
        <p:spPr>
          <a:xfrm>
            <a:off x="6389827" y="2103120"/>
            <a:ext cx="2148840" cy="320040"/>
          </a:xfrm>
          <a:prstGeom prst="roundRect">
            <a:avLst>
              <a:gd fmla="val 17143" name="adj"/>
            </a:avLst>
          </a:prstGeom>
          <a:solidFill>
            <a:srgbClr val="0E1726"/>
          </a:solidFill>
          <a:ln cap="flat" cmpd="sng" w="12700">
            <a:solidFill>
              <a:srgbClr val="F59E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5"/>
          <p:cNvSpPr/>
          <p:nvPr/>
        </p:nvSpPr>
        <p:spPr>
          <a:xfrm>
            <a:off x="6389827" y="2103120"/>
            <a:ext cx="21488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59E0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F59E0B"/>
                </a:solidFill>
                <a:latin typeface="Arial"/>
                <a:ea typeface="Arial"/>
                <a:cs typeface="Arial"/>
                <a:sym typeface="Arial"/>
              </a:rPr>
              <a:t>PHASE 03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5"/>
          <p:cNvSpPr/>
          <p:nvPr/>
        </p:nvSpPr>
        <p:spPr>
          <a:xfrm>
            <a:off x="6389827" y="2560320"/>
            <a:ext cx="21488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Sandbox Probing &amp; Isolation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5" name="Google Shape;185;p5"/>
          <p:cNvCxnSpPr/>
          <p:nvPr/>
        </p:nvCxnSpPr>
        <p:spPr>
          <a:xfrm>
            <a:off x="6389827" y="3246120"/>
            <a:ext cx="2148840" cy="0"/>
          </a:xfrm>
          <a:prstGeom prst="straightConnector1">
            <a:avLst/>
          </a:prstGeom>
          <a:noFill/>
          <a:ln cap="flat" cmpd="sng" w="12700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6" name="Google Shape;186;p5"/>
          <p:cNvSpPr/>
          <p:nvPr/>
        </p:nvSpPr>
        <p:spPr>
          <a:xfrm>
            <a:off x="6435547" y="3474720"/>
            <a:ext cx="109728" cy="109728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5"/>
          <p:cNvSpPr/>
          <p:nvPr/>
        </p:nvSpPr>
        <p:spPr>
          <a:xfrm>
            <a:off x="6618427" y="3429000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Spin up ephemeral </a:t>
            </a:r>
            <a:r>
              <a:rPr lang="en-US" sz="1300">
                <a:solidFill>
                  <a:srgbClr val="CBD5E1"/>
                </a:solidFill>
              </a:rPr>
              <a:t>Micro VM</a:t>
            </a: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 execution runners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5"/>
          <p:cNvSpPr/>
          <p:nvPr/>
        </p:nvSpPr>
        <p:spPr>
          <a:xfrm>
            <a:off x="6435547" y="4133088"/>
            <a:ext cx="109728" cy="109728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5"/>
          <p:cNvSpPr/>
          <p:nvPr/>
        </p:nvSpPr>
        <p:spPr>
          <a:xfrm>
            <a:off x="6618427" y="4087368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Mock enterprise databases &amp; third-party APIs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5"/>
          <p:cNvSpPr/>
          <p:nvPr/>
        </p:nvSpPr>
        <p:spPr>
          <a:xfrm>
            <a:off x="6435547" y="4791456"/>
            <a:ext cx="109728" cy="109728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5"/>
          <p:cNvSpPr/>
          <p:nvPr/>
        </p:nvSpPr>
        <p:spPr>
          <a:xfrm>
            <a:off x="6618427" y="4745736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Stress-test SQL injection &amp; shell escapes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/>
          <p:nvPr/>
        </p:nvSpPr>
        <p:spPr>
          <a:xfrm>
            <a:off x="6435547" y="5449824"/>
            <a:ext cx="109728" cy="109728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5"/>
          <p:cNvSpPr/>
          <p:nvPr/>
        </p:nvSpPr>
        <p:spPr>
          <a:xfrm>
            <a:off x="6618427" y="5404104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Verify containment against data egress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5"/>
          <p:cNvSpPr/>
          <p:nvPr/>
        </p:nvSpPr>
        <p:spPr>
          <a:xfrm>
            <a:off x="8944661" y="1920240"/>
            <a:ext cx="2514600" cy="4297680"/>
          </a:xfrm>
          <a:prstGeom prst="roundRect">
            <a:avLst>
              <a:gd fmla="val 4364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5"/>
          <p:cNvSpPr/>
          <p:nvPr/>
        </p:nvSpPr>
        <p:spPr>
          <a:xfrm>
            <a:off x="9127541" y="2103120"/>
            <a:ext cx="2148840" cy="320040"/>
          </a:xfrm>
          <a:prstGeom prst="roundRect">
            <a:avLst>
              <a:gd fmla="val 17143" name="adj"/>
            </a:avLst>
          </a:prstGeom>
          <a:solidFill>
            <a:srgbClr val="0E1726"/>
          </a:solidFill>
          <a:ln cap="flat" cmpd="sng" w="1270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5"/>
          <p:cNvSpPr/>
          <p:nvPr/>
        </p:nvSpPr>
        <p:spPr>
          <a:xfrm>
            <a:off x="9127541" y="2103120"/>
            <a:ext cx="21488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0B981"/>
                </a:solidFill>
                <a:latin typeface="Arial"/>
                <a:ea typeface="Arial"/>
                <a:cs typeface="Arial"/>
                <a:sym typeface="Arial"/>
              </a:rPr>
              <a:t>PHASE 04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5"/>
          <p:cNvSpPr/>
          <p:nvPr/>
        </p:nvSpPr>
        <p:spPr>
          <a:xfrm>
            <a:off x="9127541" y="2560320"/>
            <a:ext cx="21488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Hardening &amp; CISO Certification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8" name="Google Shape;198;p5"/>
          <p:cNvCxnSpPr/>
          <p:nvPr/>
        </p:nvCxnSpPr>
        <p:spPr>
          <a:xfrm>
            <a:off x="9127541" y="3246120"/>
            <a:ext cx="2148840" cy="0"/>
          </a:xfrm>
          <a:prstGeom prst="straightConnector1">
            <a:avLst/>
          </a:prstGeom>
          <a:noFill/>
          <a:ln cap="flat" cmpd="sng" w="12700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9" name="Google Shape;199;p5"/>
          <p:cNvSpPr/>
          <p:nvPr/>
        </p:nvSpPr>
        <p:spPr>
          <a:xfrm>
            <a:off x="9173261" y="3474720"/>
            <a:ext cx="109728" cy="109728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5"/>
          <p:cNvSpPr/>
          <p:nvPr/>
        </p:nvSpPr>
        <p:spPr>
          <a:xfrm>
            <a:off x="9356141" y="3429000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Engineer programmable NeMo &amp; semantic rails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5"/>
          <p:cNvSpPr/>
          <p:nvPr/>
        </p:nvSpPr>
        <p:spPr>
          <a:xfrm>
            <a:off x="9173261" y="4133088"/>
            <a:ext cx="109728" cy="109728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5"/>
          <p:cNvSpPr/>
          <p:nvPr/>
        </p:nvSpPr>
        <p:spPr>
          <a:xfrm>
            <a:off x="9356141" y="4087368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Deliver executive CISO compliance dossier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5"/>
          <p:cNvSpPr/>
          <p:nvPr/>
        </p:nvSpPr>
        <p:spPr>
          <a:xfrm>
            <a:off x="9173261" y="4791456"/>
            <a:ext cx="109728" cy="109728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5"/>
          <p:cNvSpPr/>
          <p:nvPr/>
        </p:nvSpPr>
        <p:spPr>
          <a:xfrm>
            <a:off x="9356141" y="4745736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Formal mapping to EU AI Act &amp; NIST AI RMF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5"/>
          <p:cNvSpPr/>
          <p:nvPr/>
        </p:nvSpPr>
        <p:spPr>
          <a:xfrm>
            <a:off x="9173261" y="5449824"/>
            <a:ext cx="109728" cy="109728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5"/>
          <p:cNvSpPr/>
          <p:nvPr/>
        </p:nvSpPr>
        <p:spPr>
          <a:xfrm>
            <a:off x="9356141" y="5404104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Embed regression test harness into CI/CD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5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EvalGuard Standard Audit Methodology &amp; NIST AI RMF 1.0 Framework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5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5 / 13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120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"/>
          <p:cNvSpPr/>
          <p:nvPr/>
        </p:nvSpPr>
        <p:spPr>
          <a:xfrm>
            <a:off x="731520" y="41148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ARCHITECTURAL SUPERIORITY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/>
          <p:cNvSpPr/>
          <p:nvPr/>
        </p:nvSpPr>
        <p:spPr>
          <a:xfrm>
            <a:off x="7772400" y="411480"/>
            <a:ext cx="36877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EVALGUARD INVESTOR DECK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6"/>
          <p:cNvSpPr/>
          <p:nvPr/>
        </p:nvSpPr>
        <p:spPr>
          <a:xfrm>
            <a:off x="731520" y="713232"/>
            <a:ext cx="10728655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Why Traditional AppSec &amp; Static Guards Fail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6"/>
          <p:cNvSpPr/>
          <p:nvPr/>
        </p:nvSpPr>
        <p:spPr>
          <a:xfrm>
            <a:off x="731520" y="1234440"/>
            <a:ext cx="10728655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Deterministic regex filters cannot protect non-deterministic, multi-turn agent execution loops.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8" name="Google Shape;218;p6"/>
          <p:cNvCxnSpPr/>
          <p:nvPr/>
        </p:nvCxnSpPr>
        <p:spPr>
          <a:xfrm>
            <a:off x="731520" y="1627632"/>
            <a:ext cx="10728655" cy="0"/>
          </a:xfrm>
          <a:prstGeom prst="straightConnector1">
            <a:avLst/>
          </a:prstGeom>
          <a:noFill/>
          <a:ln cap="flat" cmpd="sng" w="15225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9" name="Google Shape;219;p6"/>
          <p:cNvSpPr/>
          <p:nvPr/>
        </p:nvSpPr>
        <p:spPr>
          <a:xfrm>
            <a:off x="731520" y="1920240"/>
            <a:ext cx="5212080" cy="3749040"/>
          </a:xfrm>
          <a:prstGeom prst="roundRect">
            <a:avLst>
              <a:gd fmla="val 2927" name="adj"/>
            </a:avLst>
          </a:prstGeom>
          <a:solidFill>
            <a:srgbClr val="18131B"/>
          </a:solidFill>
          <a:ln cap="flat" cmpd="sng" w="19050">
            <a:solidFill>
              <a:srgbClr val="3F1D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20" name="Google Shape;220;p6"/>
          <p:cNvSpPr/>
          <p:nvPr/>
        </p:nvSpPr>
        <p:spPr>
          <a:xfrm>
            <a:off x="1005840" y="2103120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4444"/>
              </a:buClr>
              <a:buSzPts val="2000"/>
              <a:buFont typeface="Arial"/>
              <a:buNone/>
            </a:pPr>
            <a:r>
              <a:rPr b="1" i="0" lang="en-US" sz="1900" u="none" cap="none" strike="noStrike">
                <a:solidFill>
                  <a:srgbClr val="EF4444"/>
                </a:solidFill>
                <a:latin typeface="Arial"/>
                <a:ea typeface="Arial"/>
                <a:cs typeface="Arial"/>
                <a:sym typeface="Arial"/>
              </a:rPr>
              <a:t>Traditional AppSec &amp; Static SDKs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6"/>
          <p:cNvSpPr/>
          <p:nvPr/>
        </p:nvSpPr>
        <p:spPr>
          <a:xfrm>
            <a:off x="1005840" y="2423160"/>
            <a:ext cx="4663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Fragile string matching &amp; single-turn input/output filters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6"/>
          <p:cNvSpPr/>
          <p:nvPr/>
        </p:nvSpPr>
        <p:spPr>
          <a:xfrm>
            <a:off x="1005840" y="2834640"/>
            <a:ext cx="128016" cy="1280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23" name="Google Shape;223;p6"/>
          <p:cNvSpPr/>
          <p:nvPr/>
        </p:nvSpPr>
        <p:spPr>
          <a:xfrm>
            <a:off x="1234440" y="2788920"/>
            <a:ext cx="45262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Trivial Bypassability: </a:t>
            </a:r>
            <a:r>
              <a:rPr b="0" i="0" lang="en-US" sz="12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Regex guards and keyword blocks are effortlessly circumvented via Base64, cipher shifts, leetspeak, or foreign dialects.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6"/>
          <p:cNvSpPr/>
          <p:nvPr/>
        </p:nvSpPr>
        <p:spPr>
          <a:xfrm>
            <a:off x="1005840" y="3493008"/>
            <a:ext cx="128016" cy="1280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25" name="Google Shape;225;p6"/>
          <p:cNvSpPr/>
          <p:nvPr/>
        </p:nvSpPr>
        <p:spPr>
          <a:xfrm>
            <a:off x="1234440" y="3447288"/>
            <a:ext cx="45262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Single-Turn Blindness: </a:t>
            </a:r>
            <a:r>
              <a:rPr b="0" i="0" lang="en-US" sz="12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Evaluates only isolated prompts, completely blind to progressive multi-turn conversational social engineering.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6"/>
          <p:cNvSpPr/>
          <p:nvPr/>
        </p:nvSpPr>
        <p:spPr>
          <a:xfrm>
            <a:off x="1005840" y="4151376"/>
            <a:ext cx="128016" cy="1280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27" name="Google Shape;227;p6"/>
          <p:cNvSpPr/>
          <p:nvPr/>
        </p:nvSpPr>
        <p:spPr>
          <a:xfrm>
            <a:off x="1234440" y="4105656"/>
            <a:ext cx="45262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Zero Tool Awareness: </a:t>
            </a:r>
            <a:r>
              <a:rPr b="0" i="0" lang="en-US" sz="12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Has no visibility into database mutations, SQL injections, or out-of-band network calls made by autonomous tools.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6"/>
          <p:cNvSpPr/>
          <p:nvPr/>
        </p:nvSpPr>
        <p:spPr>
          <a:xfrm>
            <a:off x="1005840" y="4809744"/>
            <a:ext cx="128016" cy="128016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29" name="Google Shape;229;p6"/>
          <p:cNvSpPr/>
          <p:nvPr/>
        </p:nvSpPr>
        <p:spPr>
          <a:xfrm>
            <a:off x="1234440" y="4764024"/>
            <a:ext cx="45262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Prohibitive Latency Penalty: </a:t>
            </a:r>
            <a:r>
              <a:rPr b="0" i="0" lang="en-US" sz="12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Synchronous guardrail SDKs add 200–</a:t>
            </a:r>
            <a:r>
              <a:rPr lang="en-US" sz="1200">
                <a:solidFill>
                  <a:srgbClr val="94A3B8"/>
                </a:solidFill>
              </a:rPr>
              <a:t>500 ms</a:t>
            </a:r>
            <a:r>
              <a:rPr b="0" i="0" lang="en-US" sz="12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 overhead to every user turn, degrading agent UX and burning API tokens.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6"/>
          <p:cNvSpPr/>
          <p:nvPr/>
        </p:nvSpPr>
        <p:spPr>
          <a:xfrm>
            <a:off x="6248095" y="1920240"/>
            <a:ext cx="5212080" cy="3749040"/>
          </a:xfrm>
          <a:prstGeom prst="roundRect">
            <a:avLst>
              <a:gd fmla="val 2927" name="adj"/>
            </a:avLst>
          </a:prstGeom>
          <a:solidFill>
            <a:srgbClr val="0E2028"/>
          </a:solidFill>
          <a:ln cap="flat" cmpd="sng" w="19050">
            <a:solidFill>
              <a:srgbClr val="1747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31" name="Google Shape;231;p6"/>
          <p:cNvSpPr/>
          <p:nvPr/>
        </p:nvSpPr>
        <p:spPr>
          <a:xfrm>
            <a:off x="6522415" y="2103120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2000"/>
              <a:buFont typeface="Arial"/>
              <a:buNone/>
            </a:pPr>
            <a:r>
              <a:rPr b="1" i="0" lang="en-US" sz="1900" u="none" cap="none" strike="noStrike">
                <a:solidFill>
                  <a:srgbClr val="10B981"/>
                </a:solidFill>
                <a:latin typeface="Arial"/>
                <a:ea typeface="Arial"/>
                <a:cs typeface="Arial"/>
                <a:sym typeface="Arial"/>
              </a:rPr>
              <a:t>EvalGuard Dynamic Validation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6"/>
          <p:cNvSpPr/>
          <p:nvPr/>
        </p:nvSpPr>
        <p:spPr>
          <a:xfrm>
            <a:off x="6522415" y="2423160"/>
            <a:ext cx="46634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Multi-agent adversarial reasoning, sandboxing, &amp; execution boundary defense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6"/>
          <p:cNvSpPr/>
          <p:nvPr/>
        </p:nvSpPr>
        <p:spPr>
          <a:xfrm>
            <a:off x="6522415" y="2834640"/>
            <a:ext cx="128016" cy="128016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34" name="Google Shape;234;p6"/>
          <p:cNvSpPr/>
          <p:nvPr/>
        </p:nvSpPr>
        <p:spPr>
          <a:xfrm>
            <a:off x="6751015" y="2788920"/>
            <a:ext cx="45262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Autonomous Attacker Swarms: </a:t>
            </a:r>
            <a:r>
              <a:rPr b="0" i="0" lang="en-US" sz="12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Heterogeneous frontier models dynamically synthesize complex multi-turn evasion tactics that adapt in real time.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6"/>
          <p:cNvSpPr/>
          <p:nvPr/>
        </p:nvSpPr>
        <p:spPr>
          <a:xfrm>
            <a:off x="6522415" y="3493008"/>
            <a:ext cx="128016" cy="128016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36" name="Google Shape;236;p6"/>
          <p:cNvSpPr/>
          <p:nvPr/>
        </p:nvSpPr>
        <p:spPr>
          <a:xfrm>
            <a:off x="6751015" y="3447288"/>
            <a:ext cx="45262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Ephemeral </a:t>
            </a:r>
            <a:r>
              <a:rPr b="1" lang="en-US" sz="1200">
                <a:solidFill>
                  <a:srgbClr val="FFFFFF"/>
                </a:solidFill>
              </a:rPr>
              <a:t>Micro VM</a:t>
            </a: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Sandboxing: </a:t>
            </a:r>
            <a:r>
              <a:rPr b="0" i="0" lang="en-US" sz="12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Monitors and intercepts actual SQL executions, shell commands, and API payloads in isolated container runtimes.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6"/>
          <p:cNvSpPr/>
          <p:nvPr/>
        </p:nvSpPr>
        <p:spPr>
          <a:xfrm>
            <a:off x="6522415" y="4151376"/>
            <a:ext cx="128016" cy="128016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38" name="Google Shape;238;p6"/>
          <p:cNvSpPr/>
          <p:nvPr/>
        </p:nvSpPr>
        <p:spPr>
          <a:xfrm>
            <a:off x="6751015" y="4105656"/>
            <a:ext cx="45262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AST Tool-Graph Scoping: </a:t>
            </a:r>
            <a:r>
              <a:rPr b="0" i="0" lang="en-US" sz="12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Maps and bounds the structural blast radius of callable tools, preventing cross-tool privilege escalation.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6"/>
          <p:cNvSpPr/>
          <p:nvPr/>
        </p:nvSpPr>
        <p:spPr>
          <a:xfrm>
            <a:off x="6522415" y="4809744"/>
            <a:ext cx="128016" cy="128016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40" name="Google Shape;240;p6"/>
          <p:cNvSpPr/>
          <p:nvPr/>
        </p:nvSpPr>
        <p:spPr>
          <a:xfrm>
            <a:off x="6751015" y="4764024"/>
            <a:ext cx="45262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Zero-Latency CI/CD Assurance: </a:t>
            </a:r>
            <a:r>
              <a:rPr b="0" i="0" lang="en-US" sz="12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Decoupled automated regression sweeps run asynchronously in CI/CD pipelines without slowing production agent inference.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6"/>
          <p:cNvSpPr/>
          <p:nvPr/>
        </p:nvSpPr>
        <p:spPr>
          <a:xfrm>
            <a:off x="731520" y="5806440"/>
            <a:ext cx="10728655" cy="502920"/>
          </a:xfrm>
          <a:prstGeom prst="roundRect">
            <a:avLst>
              <a:gd fmla="val 14545" name="adj"/>
            </a:avLst>
          </a:prstGeom>
          <a:solidFill>
            <a:srgbClr val="0F2744"/>
          </a:solidFill>
          <a:ln cap="flat" cmpd="sng" w="15225">
            <a:solidFill>
              <a:srgbClr val="38BD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242" name="Google Shape;242;p6"/>
          <p:cNvSpPr/>
          <p:nvPr/>
        </p:nvSpPr>
        <p:spPr>
          <a:xfrm>
            <a:off x="731520" y="5806440"/>
            <a:ext cx="10728655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Strategic Verdict: Static guards protect the prompt; EvalGuard protects the runtime execution boundary.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6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EvalGuard Comparative Attack Surface Benchmark / OWASP Top 10 for LLMs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6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6 / 13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120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7"/>
          <p:cNvSpPr/>
          <p:nvPr/>
        </p:nvSpPr>
        <p:spPr>
          <a:xfrm>
            <a:off x="731520" y="41148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DEFENSIBLE POSITIONING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7"/>
          <p:cNvSpPr/>
          <p:nvPr/>
        </p:nvSpPr>
        <p:spPr>
          <a:xfrm>
            <a:off x="7772400" y="411480"/>
            <a:ext cx="36877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EVALGUARD INVESTOR DECK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7"/>
          <p:cNvSpPr/>
          <p:nvPr/>
        </p:nvSpPr>
        <p:spPr>
          <a:xfrm>
            <a:off x="731520" y="713232"/>
            <a:ext cx="10728655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Purpose-Built for Action-Taking Agents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7"/>
          <p:cNvSpPr/>
          <p:nvPr/>
        </p:nvSpPr>
        <p:spPr>
          <a:xfrm>
            <a:off x="731520" y="1234440"/>
            <a:ext cx="10728655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EvalGuard is the only platform providing full-lifecycle adversarial validation and sandbox isolation.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4" name="Google Shape;254;p7"/>
          <p:cNvCxnSpPr/>
          <p:nvPr/>
        </p:nvCxnSpPr>
        <p:spPr>
          <a:xfrm>
            <a:off x="731520" y="1627632"/>
            <a:ext cx="10728655" cy="0"/>
          </a:xfrm>
          <a:prstGeom prst="straightConnector1">
            <a:avLst/>
          </a:prstGeom>
          <a:noFill/>
          <a:ln cap="flat" cmpd="sng" w="15225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graphicFrame>
        <p:nvGraphicFramePr>
          <p:cNvPr id="255" name="Google Shape;255;p7"/>
          <p:cNvGraphicFramePr/>
          <p:nvPr/>
        </p:nvGraphicFramePr>
        <p:xfrm>
          <a:off x="731520" y="19202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{E53574BE-46EA-4431-A8B3-1D3E58485DD4}</a:tableStyleId>
              </a:tblPr>
              <a:tblGrid>
                <a:gridCol w="3047700"/>
                <a:gridCol w="2103125"/>
                <a:gridCol w="1920250"/>
                <a:gridCol w="1828800"/>
                <a:gridCol w="1828800"/>
              </a:tblGrid>
              <a:tr h="670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Security Capability</a:t>
                      </a:r>
                      <a:endParaRPr sz="13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8BDF8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38BDF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EvalGuard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274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4A3B8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94A3B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Legacy Pen-Testers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4A3B8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94A3B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Guardrail SDKs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4A3B8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94A3B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Model-Native Filters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293B"/>
                    </a:solidFill>
                  </a:tcPr>
                </a:tc>
              </a:tr>
              <a:tr h="670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Multi-Turn Reasoning Attacks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0B981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0B98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Dynamic Swarms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4A3B8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94A3B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Manual / Ad-Hoc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F4444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EF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None (Single Turn)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4748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64748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Static Prompt Rules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</a:tr>
              <a:tr h="670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Tool &amp; API Sandbox Probing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0B981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0B98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Ephemeral </a:t>
                      </a:r>
                      <a:r>
                        <a:rPr b="1" lang="en-US" sz="1200">
                          <a:solidFill>
                            <a:srgbClr val="10B981"/>
                          </a:solidFill>
                        </a:rPr>
                        <a:t>Micro VMs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4A3B8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94A3B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Limited Manual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F4444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EF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None (Text Only)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F4444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EF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None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</a:tr>
              <a:tr h="670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Proprietary Exploit Catalog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0B981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0B98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150,000+ Vectors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4A3B8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94A3B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Public CVEs Only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4A3B8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94A3B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Standard Benchmarks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4748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64748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Internal Blacklists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</a:tr>
              <a:tr h="670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Continuous CI/CD Assurance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0B981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0B98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Automated Daily / PR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59E0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F59E0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Annual Engagement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59E0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F59E0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Runtime Latency Hit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4748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64748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Opaque Foundation Updates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</a:tr>
              <a:tr h="670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Formal CISO Compliance Sign-off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0B981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0B98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EU AI &amp; NIST Signed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4A3B8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94A3B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Generic PDF Report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4748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64748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Raw Developer Logs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4748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64748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Self-Attestation</a:t>
                      </a:r>
                      <a:endParaRPr sz="1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3334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31D33"/>
                    </a:solidFill>
                  </a:tcPr>
                </a:tc>
              </a:tr>
            </a:tbl>
          </a:graphicData>
        </a:graphic>
      </p:graphicFrame>
      <p:sp>
        <p:nvSpPr>
          <p:cNvPr id="256" name="Google Shape;256;p7"/>
          <p:cNvSpPr/>
          <p:nvPr/>
        </p:nvSpPr>
        <p:spPr>
          <a:xfrm>
            <a:off x="731520" y="6035040"/>
            <a:ext cx="1072865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Evaluated against enterprise CISO procurement and risk sign-off requirements for Fortune 1000 autonomous agent deployments.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7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Enterprise AI Security Vendor Analysis &amp; RFP Requirements 2024 / Gartner CISO Survey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7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7 / 13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120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8"/>
          <p:cNvSpPr/>
          <p:nvPr/>
        </p:nvSpPr>
        <p:spPr>
          <a:xfrm>
            <a:off x="731520" y="41148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MONETIZATION &amp; SCALABILITY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8"/>
          <p:cNvSpPr/>
          <p:nvPr/>
        </p:nvSpPr>
        <p:spPr>
          <a:xfrm>
            <a:off x="7772400" y="411480"/>
            <a:ext cx="36877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EVALGUARD INVESTOR DECK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8"/>
          <p:cNvSpPr/>
          <p:nvPr/>
        </p:nvSpPr>
        <p:spPr>
          <a:xfrm>
            <a:off x="731520" y="713232"/>
            <a:ext cx="10728655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High-Margin Land &amp; Expand Model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8"/>
          <p:cNvSpPr/>
          <p:nvPr/>
        </p:nvSpPr>
        <p:spPr>
          <a:xfrm>
            <a:off x="731520" y="1234440"/>
            <a:ext cx="10728655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Point-in-time audit engagements convert naturally into sticky, recurring annual software retainers.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8" name="Google Shape;268;p8"/>
          <p:cNvCxnSpPr/>
          <p:nvPr/>
        </p:nvCxnSpPr>
        <p:spPr>
          <a:xfrm>
            <a:off x="731520" y="1627632"/>
            <a:ext cx="10728655" cy="0"/>
          </a:xfrm>
          <a:prstGeom prst="straightConnector1">
            <a:avLst/>
          </a:prstGeom>
          <a:noFill/>
          <a:ln cap="flat" cmpd="sng" w="15225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9" name="Google Shape;269;p8"/>
          <p:cNvSpPr/>
          <p:nvPr/>
        </p:nvSpPr>
        <p:spPr>
          <a:xfrm>
            <a:off x="731520" y="1920240"/>
            <a:ext cx="3337560" cy="4297680"/>
          </a:xfrm>
          <a:prstGeom prst="roundRect">
            <a:avLst>
              <a:gd fmla="val 3288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8"/>
          <p:cNvSpPr/>
          <p:nvPr/>
        </p:nvSpPr>
        <p:spPr>
          <a:xfrm>
            <a:off x="1005840" y="2103120"/>
            <a:ext cx="27889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TIER 01: LAND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8"/>
          <p:cNvSpPr/>
          <p:nvPr/>
        </p:nvSpPr>
        <p:spPr>
          <a:xfrm>
            <a:off x="1005840" y="2359152"/>
            <a:ext cx="27889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Agent Security Sprint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8"/>
          <p:cNvSpPr/>
          <p:nvPr/>
        </p:nvSpPr>
        <p:spPr>
          <a:xfrm>
            <a:off x="1005840" y="2834640"/>
            <a:ext cx="2788920" cy="822960"/>
          </a:xfrm>
          <a:prstGeom prst="roundRect">
            <a:avLst>
              <a:gd fmla="val 8889" name="adj"/>
            </a:avLst>
          </a:prstGeom>
          <a:solidFill>
            <a:srgbClr val="0E1726"/>
          </a:solidFill>
          <a:ln cap="flat" cmpd="sng" w="12700">
            <a:solidFill>
              <a:srgbClr val="1E2C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8"/>
          <p:cNvSpPr/>
          <p:nvPr/>
        </p:nvSpPr>
        <p:spPr>
          <a:xfrm>
            <a:off x="1097280" y="2880360"/>
            <a:ext cx="2606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$14,500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8"/>
          <p:cNvSpPr/>
          <p:nvPr/>
        </p:nvSpPr>
        <p:spPr>
          <a:xfrm>
            <a:off x="1097280" y="3364992"/>
            <a:ext cx="26060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per audit (2-week sprint)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8"/>
          <p:cNvSpPr/>
          <p:nvPr/>
        </p:nvSpPr>
        <p:spPr>
          <a:xfrm>
            <a:off x="1005840" y="3749040"/>
            <a:ext cx="2788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Targeted adversarial audit for single-agent systems prior to pilot or beta launch.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6" name="Google Shape;276;p8"/>
          <p:cNvCxnSpPr/>
          <p:nvPr/>
        </p:nvCxnSpPr>
        <p:spPr>
          <a:xfrm>
            <a:off x="1005840" y="4343400"/>
            <a:ext cx="2788920" cy="0"/>
          </a:xfrm>
          <a:prstGeom prst="straightConnector1">
            <a:avLst/>
          </a:prstGeom>
          <a:noFill/>
          <a:ln cap="flat" cmpd="sng" w="12700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7" name="Google Shape;277;p8"/>
          <p:cNvSpPr/>
          <p:nvPr/>
        </p:nvSpPr>
        <p:spPr>
          <a:xfrm>
            <a:off x="1051560" y="4535424"/>
            <a:ext cx="91440" cy="914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8"/>
          <p:cNvSpPr/>
          <p:nvPr/>
        </p:nvSpPr>
        <p:spPr>
          <a:xfrm>
            <a:off x="1234440" y="448056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1 Autonomous Agent in scope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8"/>
          <p:cNvSpPr/>
          <p:nvPr/>
        </p:nvSpPr>
        <p:spPr>
          <a:xfrm>
            <a:off x="1051560" y="4855464"/>
            <a:ext cx="91440" cy="914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8"/>
          <p:cNvSpPr/>
          <p:nvPr/>
        </p:nvSpPr>
        <p:spPr>
          <a:xfrm>
            <a:off x="1234440" y="480060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System threat modeling &amp; blast radius map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8"/>
          <p:cNvSpPr/>
          <p:nvPr/>
        </p:nvSpPr>
        <p:spPr>
          <a:xfrm>
            <a:off x="1051560" y="5175504"/>
            <a:ext cx="91440" cy="914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8"/>
          <p:cNvSpPr/>
          <p:nvPr/>
        </p:nvSpPr>
        <p:spPr>
          <a:xfrm>
            <a:off x="1234440" y="512064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Direct &amp; indirect prompt injection fuzzing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8"/>
          <p:cNvSpPr/>
          <p:nvPr/>
        </p:nvSpPr>
        <p:spPr>
          <a:xfrm>
            <a:off x="1051560" y="5495544"/>
            <a:ext cx="91440" cy="914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8"/>
          <p:cNvSpPr/>
          <p:nvPr/>
        </p:nvSpPr>
        <p:spPr>
          <a:xfrm>
            <a:off x="1234440" y="544068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Tool sandbox &amp; SQL boundary tests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8"/>
          <p:cNvSpPr/>
          <p:nvPr/>
        </p:nvSpPr>
        <p:spPr>
          <a:xfrm>
            <a:off x="1051560" y="5815584"/>
            <a:ext cx="91440" cy="914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8"/>
          <p:cNvSpPr/>
          <p:nvPr/>
        </p:nvSpPr>
        <p:spPr>
          <a:xfrm>
            <a:off x="1234440" y="576072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Remediation guide &amp; 1 post-patch retest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8"/>
          <p:cNvSpPr/>
          <p:nvPr/>
        </p:nvSpPr>
        <p:spPr>
          <a:xfrm>
            <a:off x="4425696" y="1920240"/>
            <a:ext cx="3337560" cy="4297680"/>
          </a:xfrm>
          <a:prstGeom prst="roundRect">
            <a:avLst>
              <a:gd fmla="val 3288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8"/>
          <p:cNvSpPr/>
          <p:nvPr/>
        </p:nvSpPr>
        <p:spPr>
          <a:xfrm>
            <a:off x="4700016" y="2103120"/>
            <a:ext cx="27889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9E0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59E0B"/>
                </a:solidFill>
                <a:latin typeface="Arial"/>
                <a:ea typeface="Arial"/>
                <a:cs typeface="Arial"/>
                <a:sym typeface="Arial"/>
              </a:rPr>
              <a:t>TIER 02: EXPAND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8"/>
          <p:cNvSpPr/>
          <p:nvPr/>
        </p:nvSpPr>
        <p:spPr>
          <a:xfrm>
            <a:off x="4700026" y="2359150"/>
            <a:ext cx="3035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Full Enterprise Red-Team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8"/>
          <p:cNvSpPr/>
          <p:nvPr/>
        </p:nvSpPr>
        <p:spPr>
          <a:xfrm>
            <a:off x="4700016" y="2834640"/>
            <a:ext cx="2788920" cy="822960"/>
          </a:xfrm>
          <a:prstGeom prst="roundRect">
            <a:avLst>
              <a:gd fmla="val 8889" name="adj"/>
            </a:avLst>
          </a:prstGeom>
          <a:solidFill>
            <a:srgbClr val="0E1726"/>
          </a:solidFill>
          <a:ln cap="flat" cmpd="sng" w="12700">
            <a:solidFill>
              <a:srgbClr val="1E2C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8"/>
          <p:cNvSpPr/>
          <p:nvPr/>
        </p:nvSpPr>
        <p:spPr>
          <a:xfrm>
            <a:off x="4791456" y="2880360"/>
            <a:ext cx="2606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9E0B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59E0B"/>
                </a:solidFill>
                <a:latin typeface="Arial"/>
                <a:ea typeface="Arial"/>
                <a:cs typeface="Arial"/>
                <a:sym typeface="Arial"/>
              </a:rPr>
              <a:t>$38,000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8"/>
          <p:cNvSpPr/>
          <p:nvPr/>
        </p:nvSpPr>
        <p:spPr>
          <a:xfrm>
            <a:off x="4791456" y="3364992"/>
            <a:ext cx="26060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per audit (30-day engagement)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8"/>
          <p:cNvSpPr/>
          <p:nvPr/>
        </p:nvSpPr>
        <p:spPr>
          <a:xfrm>
            <a:off x="4700016" y="3749040"/>
            <a:ext cx="2788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Exhaustive adversarial validation for complex production agents and multi-agent workflows.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4" name="Google Shape;294;p8"/>
          <p:cNvCxnSpPr/>
          <p:nvPr/>
        </p:nvCxnSpPr>
        <p:spPr>
          <a:xfrm>
            <a:off x="4700016" y="4343400"/>
            <a:ext cx="2788920" cy="0"/>
          </a:xfrm>
          <a:prstGeom prst="straightConnector1">
            <a:avLst/>
          </a:prstGeom>
          <a:noFill/>
          <a:ln cap="flat" cmpd="sng" w="12700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5" name="Google Shape;295;p8"/>
          <p:cNvSpPr/>
          <p:nvPr/>
        </p:nvSpPr>
        <p:spPr>
          <a:xfrm>
            <a:off x="4745736" y="453542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8"/>
          <p:cNvSpPr/>
          <p:nvPr/>
        </p:nvSpPr>
        <p:spPr>
          <a:xfrm>
            <a:off x="4928616" y="448056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Up to 5 Multi-Agent Systems &amp; RAG stores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8"/>
          <p:cNvSpPr/>
          <p:nvPr/>
        </p:nvSpPr>
        <p:spPr>
          <a:xfrm>
            <a:off x="4745736" y="485546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8"/>
          <p:cNvSpPr/>
          <p:nvPr/>
        </p:nvSpPr>
        <p:spPr>
          <a:xfrm>
            <a:off x="4928616" y="480060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Automated + human zero-day jailbreaks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8"/>
          <p:cNvSpPr/>
          <p:nvPr/>
        </p:nvSpPr>
        <p:spPr>
          <a:xfrm>
            <a:off x="4745736" y="517550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8"/>
          <p:cNvSpPr/>
          <p:nvPr/>
        </p:nvSpPr>
        <p:spPr>
          <a:xfrm>
            <a:off x="4928616" y="512064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Multi-turn tool escapes &amp; data exfiltration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8"/>
          <p:cNvSpPr/>
          <p:nvPr/>
        </p:nvSpPr>
        <p:spPr>
          <a:xfrm>
            <a:off x="4745736" y="54955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8"/>
          <p:cNvSpPr/>
          <p:nvPr/>
        </p:nvSpPr>
        <p:spPr>
          <a:xfrm>
            <a:off x="4928616" y="544068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Defensive guardrail hardening configs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8"/>
          <p:cNvSpPr/>
          <p:nvPr/>
        </p:nvSpPr>
        <p:spPr>
          <a:xfrm>
            <a:off x="4745736" y="58155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8"/>
          <p:cNvSpPr/>
          <p:nvPr/>
        </p:nvSpPr>
        <p:spPr>
          <a:xfrm>
            <a:off x="4928616" y="576072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Executive CISO Sign-off (NIST / EU AI Act)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8"/>
          <p:cNvSpPr/>
          <p:nvPr/>
        </p:nvSpPr>
        <p:spPr>
          <a:xfrm>
            <a:off x="8119872" y="1920240"/>
            <a:ext cx="3337560" cy="4297680"/>
          </a:xfrm>
          <a:prstGeom prst="roundRect">
            <a:avLst>
              <a:gd fmla="val 3288" name="adj"/>
            </a:avLst>
          </a:prstGeom>
          <a:solidFill>
            <a:srgbClr val="0D261C"/>
          </a:solidFill>
          <a:ln cap="flat" cmpd="sng" w="2540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8"/>
          <p:cNvSpPr/>
          <p:nvPr/>
        </p:nvSpPr>
        <p:spPr>
          <a:xfrm>
            <a:off x="8394192" y="2103120"/>
            <a:ext cx="27889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10B981"/>
                </a:solidFill>
                <a:latin typeface="Arial"/>
                <a:ea typeface="Arial"/>
                <a:cs typeface="Arial"/>
                <a:sym typeface="Arial"/>
              </a:rPr>
              <a:t>TIER 03: RECURRING SAAS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8"/>
          <p:cNvSpPr/>
          <p:nvPr/>
        </p:nvSpPr>
        <p:spPr>
          <a:xfrm>
            <a:off x="8394192" y="2359152"/>
            <a:ext cx="27889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Continuous Assurance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8"/>
          <p:cNvSpPr/>
          <p:nvPr/>
        </p:nvSpPr>
        <p:spPr>
          <a:xfrm>
            <a:off x="8394192" y="2834640"/>
            <a:ext cx="2788920" cy="822960"/>
          </a:xfrm>
          <a:prstGeom prst="roundRect">
            <a:avLst>
              <a:gd fmla="val 8889" name="adj"/>
            </a:avLst>
          </a:prstGeom>
          <a:solidFill>
            <a:srgbClr val="0A1C15"/>
          </a:solidFill>
          <a:ln cap="flat" cmpd="sng" w="12700">
            <a:solidFill>
              <a:srgbClr val="1B4B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8"/>
          <p:cNvSpPr/>
          <p:nvPr/>
        </p:nvSpPr>
        <p:spPr>
          <a:xfrm>
            <a:off x="8485632" y="2880360"/>
            <a:ext cx="2606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10B981"/>
                </a:solidFill>
                <a:latin typeface="Arial"/>
                <a:ea typeface="Arial"/>
                <a:cs typeface="Arial"/>
                <a:sym typeface="Arial"/>
              </a:rPr>
              <a:t>$8,500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8"/>
          <p:cNvSpPr/>
          <p:nvPr/>
        </p:nvSpPr>
        <p:spPr>
          <a:xfrm>
            <a:off x="8485632" y="3364992"/>
            <a:ext cx="26060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per month ($102k ARR baseline)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8"/>
          <p:cNvSpPr/>
          <p:nvPr/>
        </p:nvSpPr>
        <p:spPr>
          <a:xfrm>
            <a:off x="8394192" y="3749040"/>
            <a:ext cx="2788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Continuous CI/CD automated safety regression testing, drift detection, and quarterly stress-tests.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2" name="Google Shape;312;p8"/>
          <p:cNvCxnSpPr/>
          <p:nvPr/>
        </p:nvCxnSpPr>
        <p:spPr>
          <a:xfrm>
            <a:off x="8394192" y="4343400"/>
            <a:ext cx="2788920" cy="0"/>
          </a:xfrm>
          <a:prstGeom prst="straightConnector1">
            <a:avLst/>
          </a:prstGeom>
          <a:noFill/>
          <a:ln cap="flat" cmpd="sng" w="12700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3" name="Google Shape;313;p8"/>
          <p:cNvSpPr/>
          <p:nvPr/>
        </p:nvSpPr>
        <p:spPr>
          <a:xfrm>
            <a:off x="8439912" y="4535424"/>
            <a:ext cx="91440" cy="9144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8"/>
          <p:cNvSpPr/>
          <p:nvPr/>
        </p:nvSpPr>
        <p:spPr>
          <a:xfrm>
            <a:off x="8622792" y="448056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Automated adversarial harness in CI/CD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8"/>
          <p:cNvSpPr/>
          <p:nvPr/>
        </p:nvSpPr>
        <p:spPr>
          <a:xfrm>
            <a:off x="8439912" y="4855464"/>
            <a:ext cx="91440" cy="9144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8"/>
          <p:cNvSpPr/>
          <p:nvPr/>
        </p:nvSpPr>
        <p:spPr>
          <a:xfrm>
            <a:off x="8622792" y="480060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Safety regression test on every pull request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8"/>
          <p:cNvSpPr/>
          <p:nvPr/>
        </p:nvSpPr>
        <p:spPr>
          <a:xfrm>
            <a:off x="8439912" y="5175504"/>
            <a:ext cx="91440" cy="9144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8"/>
          <p:cNvSpPr/>
          <p:nvPr/>
        </p:nvSpPr>
        <p:spPr>
          <a:xfrm>
            <a:off x="8622792" y="512064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Continuous hallucination &amp; toxicity drift alerts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8"/>
          <p:cNvSpPr/>
          <p:nvPr/>
        </p:nvSpPr>
        <p:spPr>
          <a:xfrm>
            <a:off x="8439912" y="5495544"/>
            <a:ext cx="91440" cy="9144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8"/>
          <p:cNvSpPr/>
          <p:nvPr/>
        </p:nvSpPr>
        <p:spPr>
          <a:xfrm>
            <a:off x="8622792" y="544068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Quarterly human adversarial re-testing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8"/>
          <p:cNvSpPr/>
          <p:nvPr/>
        </p:nvSpPr>
        <p:spPr>
          <a:xfrm>
            <a:off x="8439912" y="5815584"/>
            <a:ext cx="91440" cy="9144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8"/>
          <p:cNvSpPr/>
          <p:nvPr/>
        </p:nvSpPr>
        <p:spPr>
          <a:xfrm>
            <a:off x="8622792" y="576072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85%+ Gross Margin SaaS subscription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8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EvalGuard Master Services Agreement (MSA) Standard Commercial Schedules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8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8 / 13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120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9"/>
          <p:cNvSpPr/>
          <p:nvPr/>
        </p:nvSpPr>
        <p:spPr>
          <a:xfrm>
            <a:off x="731520" y="41148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EARLY MOMENTUM &amp; EMPIRICAL PROOF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9"/>
          <p:cNvSpPr/>
          <p:nvPr/>
        </p:nvSpPr>
        <p:spPr>
          <a:xfrm>
            <a:off x="7772400" y="411480"/>
            <a:ext cx="36877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EVALGUARD INVESTOR DECK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9"/>
          <p:cNvSpPr/>
          <p:nvPr/>
        </p:nvSpPr>
        <p:spPr>
          <a:xfrm>
            <a:off x="731520" y="713232"/>
            <a:ext cx="10728655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Demonstrated Technical Traction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9"/>
          <p:cNvSpPr/>
          <p:nvPr/>
        </p:nvSpPr>
        <p:spPr>
          <a:xfrm>
            <a:off x="731520" y="1234440"/>
            <a:ext cx="10728655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Deep technical authority and enterprise credibility established from day one.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4" name="Google Shape;334;p9"/>
          <p:cNvCxnSpPr/>
          <p:nvPr/>
        </p:nvCxnSpPr>
        <p:spPr>
          <a:xfrm>
            <a:off x="731520" y="1627632"/>
            <a:ext cx="10728655" cy="0"/>
          </a:xfrm>
          <a:prstGeom prst="straightConnector1">
            <a:avLst/>
          </a:prstGeom>
          <a:noFill/>
          <a:ln cap="flat" cmpd="sng" w="15225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5" name="Google Shape;335;p9"/>
          <p:cNvSpPr/>
          <p:nvPr/>
        </p:nvSpPr>
        <p:spPr>
          <a:xfrm>
            <a:off x="731520" y="1920240"/>
            <a:ext cx="2514600" cy="2377440"/>
          </a:xfrm>
          <a:prstGeom prst="roundRect">
            <a:avLst>
              <a:gd fmla="val 4615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9"/>
          <p:cNvSpPr/>
          <p:nvPr/>
        </p:nvSpPr>
        <p:spPr>
          <a:xfrm>
            <a:off x="773676" y="2039100"/>
            <a:ext cx="22896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3800"/>
              <a:buFont typeface="Arial"/>
              <a:buNone/>
            </a:pPr>
            <a:r>
              <a:rPr b="1" i="0" lang="en-US" sz="38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150,000+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9"/>
          <p:cNvSpPr/>
          <p:nvPr/>
        </p:nvSpPr>
        <p:spPr>
          <a:xfrm>
            <a:off x="914400" y="2788920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Verified Attack Vectors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9"/>
          <p:cNvSpPr/>
          <p:nvPr/>
        </p:nvSpPr>
        <p:spPr>
          <a:xfrm>
            <a:off x="914400" y="3246120"/>
            <a:ext cx="21488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Proprietary catalog spanning indirect injection, token smuggling, jailbreaks, and tool escapes.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9"/>
          <p:cNvSpPr/>
          <p:nvPr/>
        </p:nvSpPr>
        <p:spPr>
          <a:xfrm>
            <a:off x="3469234" y="1920240"/>
            <a:ext cx="2514600" cy="2377440"/>
          </a:xfrm>
          <a:prstGeom prst="roundRect">
            <a:avLst>
              <a:gd fmla="val 4615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9"/>
          <p:cNvSpPr/>
          <p:nvPr/>
        </p:nvSpPr>
        <p:spPr>
          <a:xfrm>
            <a:off x="3652114" y="2039090"/>
            <a:ext cx="2148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3800"/>
              <a:buFont typeface="Arial"/>
              <a:buNone/>
            </a:pPr>
            <a:r>
              <a:rPr b="1" i="0" lang="en-US" sz="3800" u="none" cap="none" strike="noStrike">
                <a:solidFill>
                  <a:srgbClr val="10B981"/>
                </a:solidFill>
                <a:latin typeface="Arial"/>
                <a:ea typeface="Arial"/>
                <a:cs typeface="Arial"/>
                <a:sym typeface="Arial"/>
              </a:rPr>
              <a:t>450+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9"/>
          <p:cNvSpPr/>
          <p:nvPr/>
        </p:nvSpPr>
        <p:spPr>
          <a:xfrm>
            <a:off x="3652114" y="2788920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Agent Audits Simulated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9"/>
          <p:cNvSpPr/>
          <p:nvPr/>
        </p:nvSpPr>
        <p:spPr>
          <a:xfrm>
            <a:off x="3652114" y="3246120"/>
            <a:ext cx="21488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Conducted across enterprise agent architectures in financial services, healthcare, and SaaS.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9"/>
          <p:cNvSpPr/>
          <p:nvPr/>
        </p:nvSpPr>
        <p:spPr>
          <a:xfrm>
            <a:off x="6206947" y="1920240"/>
            <a:ext cx="2514600" cy="2377440"/>
          </a:xfrm>
          <a:prstGeom prst="roundRect">
            <a:avLst>
              <a:gd fmla="val 4615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9"/>
          <p:cNvSpPr/>
          <p:nvPr/>
        </p:nvSpPr>
        <p:spPr>
          <a:xfrm>
            <a:off x="6389827" y="2039090"/>
            <a:ext cx="2148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F4444"/>
              </a:buClr>
              <a:buSzPts val="3800"/>
              <a:buFont typeface="Arial"/>
              <a:buNone/>
            </a:pPr>
            <a:r>
              <a:rPr b="1" i="0" lang="en-US" sz="3800" u="none" cap="none" strike="noStrike">
                <a:solidFill>
                  <a:srgbClr val="EF4444"/>
                </a:solidFill>
                <a:latin typeface="Arial"/>
                <a:ea typeface="Arial"/>
                <a:cs typeface="Arial"/>
                <a:sym typeface="Arial"/>
              </a:rPr>
              <a:t>1,200+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9"/>
          <p:cNvSpPr/>
          <p:nvPr/>
        </p:nvSpPr>
        <p:spPr>
          <a:xfrm>
            <a:off x="6389827" y="2788920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Zero-Days Neutralized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9"/>
          <p:cNvSpPr/>
          <p:nvPr/>
        </p:nvSpPr>
        <p:spPr>
          <a:xfrm>
            <a:off x="6389827" y="3246120"/>
            <a:ext cx="21488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High-severity vulnerabilities and privilege escapes patched before reaching customer data.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9"/>
          <p:cNvSpPr/>
          <p:nvPr/>
        </p:nvSpPr>
        <p:spPr>
          <a:xfrm>
            <a:off x="8944661" y="1920240"/>
            <a:ext cx="2514600" cy="2377440"/>
          </a:xfrm>
          <a:prstGeom prst="roundRect">
            <a:avLst>
              <a:gd fmla="val 4615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9"/>
          <p:cNvSpPr/>
          <p:nvPr/>
        </p:nvSpPr>
        <p:spPr>
          <a:xfrm>
            <a:off x="9127541" y="2039090"/>
            <a:ext cx="2148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3800"/>
              <a:buFont typeface="Arial"/>
              <a:buNone/>
            </a:pPr>
            <a:r>
              <a:rPr b="1" i="0" lang="en-US" sz="3800" u="none" cap="none" strike="noStrike">
                <a:solidFill>
                  <a:srgbClr val="10B981"/>
                </a:solidFill>
                <a:latin typeface="Arial"/>
                <a:ea typeface="Arial"/>
                <a:cs typeface="Arial"/>
                <a:sym typeface="Arial"/>
              </a:rPr>
              <a:t>100%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9"/>
          <p:cNvSpPr/>
          <p:nvPr/>
        </p:nvSpPr>
        <p:spPr>
          <a:xfrm>
            <a:off x="9127541" y="2788920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CISO Sign-Off Rate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9"/>
          <p:cNvSpPr/>
          <p:nvPr/>
        </p:nvSpPr>
        <p:spPr>
          <a:xfrm>
            <a:off x="9127541" y="3246120"/>
            <a:ext cx="21488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Every audited enterprise agent pilot successfully cleared board &amp; risk review for production.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9"/>
          <p:cNvSpPr/>
          <p:nvPr/>
        </p:nvSpPr>
        <p:spPr>
          <a:xfrm>
            <a:off x="731520" y="4526280"/>
            <a:ext cx="10728655" cy="1691640"/>
          </a:xfrm>
          <a:prstGeom prst="roundRect">
            <a:avLst>
              <a:gd fmla="val 6486" name="adj"/>
            </a:avLst>
          </a:prstGeom>
          <a:solidFill>
            <a:srgbClr val="0E1A2E"/>
          </a:solidFill>
          <a:ln cap="flat" cmpd="sng" w="19050">
            <a:solidFill>
              <a:srgbClr val="1E38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9"/>
          <p:cNvSpPr/>
          <p:nvPr/>
        </p:nvSpPr>
        <p:spPr>
          <a:xfrm>
            <a:off x="1005840" y="470916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Strategic Ecosystem Acceleration &amp; Recognition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9"/>
          <p:cNvSpPr/>
          <p:nvPr/>
        </p:nvSpPr>
        <p:spPr>
          <a:xfrm>
            <a:off x="1005840" y="507492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NVIDIA Inception Member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9"/>
          <p:cNvSpPr/>
          <p:nvPr/>
        </p:nvSpPr>
        <p:spPr>
          <a:xfrm>
            <a:off x="1005840" y="5376672"/>
            <a:ext cx="32004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Leveraging NeMo Guardrails, TensorRT-LLM, and Triton Inference Server on L40S/A100 GPUs for low-latency mutation fuzzing.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9"/>
          <p:cNvSpPr/>
          <p:nvPr/>
        </p:nvSpPr>
        <p:spPr>
          <a:xfrm>
            <a:off x="4480560" y="507492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Modal.com Accelerator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9"/>
          <p:cNvSpPr/>
          <p:nvPr/>
        </p:nvSpPr>
        <p:spPr>
          <a:xfrm>
            <a:off x="4480560" y="5376672"/>
            <a:ext cx="32004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Sub-second serverless GPU cluster bursting for high-concurrency fuzzing sweeps &amp; ephemeral microVM tool sandboxing.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9"/>
          <p:cNvSpPr/>
          <p:nvPr/>
        </p:nvSpPr>
        <p:spPr>
          <a:xfrm>
            <a:off x="7955280" y="507492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Enterprise CISO Advisory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9"/>
          <p:cNvSpPr/>
          <p:nvPr/>
        </p:nvSpPr>
        <p:spPr>
          <a:xfrm>
            <a:off x="7955280" y="5376672"/>
            <a:ext cx="32004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Active pilot feedback and attestation co-design with Fortune 1000 CISOs in high-liability financial &amp; healthcare verticals.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9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EvalGuard Operational Ledger / NVIDIA Inception Program / Customer Attestations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9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9 / 13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120"/>
        </a:solid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0"/>
          <p:cNvSpPr/>
          <p:nvPr/>
        </p:nvSpPr>
        <p:spPr>
          <a:xfrm>
            <a:off x="731520" y="41148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FINANCIAL SCALABILITY &amp; REVENUE PROJECTIONS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0"/>
          <p:cNvSpPr/>
          <p:nvPr/>
        </p:nvSpPr>
        <p:spPr>
          <a:xfrm>
            <a:off x="7772400" y="411480"/>
            <a:ext cx="36877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EVALGUARD INVESTOR DECK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0"/>
          <p:cNvSpPr/>
          <p:nvPr/>
        </p:nvSpPr>
        <p:spPr>
          <a:xfrm>
            <a:off x="731520" y="713232"/>
            <a:ext cx="10728655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Exponential ARR Growth Trajectory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0"/>
          <p:cNvSpPr/>
          <p:nvPr/>
        </p:nvSpPr>
        <p:spPr>
          <a:xfrm>
            <a:off x="731520" y="1234440"/>
            <a:ext cx="10728655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Scaling from high-value audits into high-margin, enterprise-wide continuous assurance SaaS.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0" name="Google Shape;370;p10"/>
          <p:cNvCxnSpPr/>
          <p:nvPr/>
        </p:nvCxnSpPr>
        <p:spPr>
          <a:xfrm>
            <a:off x="731520" y="1627632"/>
            <a:ext cx="10728655" cy="0"/>
          </a:xfrm>
          <a:prstGeom prst="straightConnector1">
            <a:avLst/>
          </a:prstGeom>
          <a:noFill/>
          <a:ln cap="flat" cmpd="sng" w="15225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1" name="Google Shape;371;p10"/>
          <p:cNvSpPr/>
          <p:nvPr/>
        </p:nvSpPr>
        <p:spPr>
          <a:xfrm>
            <a:off x="731520" y="1920240"/>
            <a:ext cx="6217920" cy="4297680"/>
          </a:xfrm>
          <a:prstGeom prst="roundRect">
            <a:avLst>
              <a:gd fmla="val 2553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10"/>
          <p:cNvSpPr/>
          <p:nvPr/>
        </p:nvSpPr>
        <p:spPr>
          <a:xfrm>
            <a:off x="1005840" y="2103120"/>
            <a:ext cx="56692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Annual Recurring Revenue ($M)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73" name="Google Shape;373;p10"/>
          <p:cNvGraphicFramePr/>
          <p:nvPr/>
        </p:nvGraphicFramePr>
        <p:xfrm>
          <a:off x="914400" y="2468880"/>
          <a:ext cx="5852160" cy="347472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374" name="Google Shape;374;p10"/>
          <p:cNvSpPr/>
          <p:nvPr/>
        </p:nvSpPr>
        <p:spPr>
          <a:xfrm>
            <a:off x="7223760" y="1920240"/>
            <a:ext cx="4236415" cy="4297680"/>
          </a:xfrm>
          <a:prstGeom prst="roundRect">
            <a:avLst>
              <a:gd fmla="val 2590" name="adj"/>
            </a:avLst>
          </a:prstGeom>
          <a:solidFill>
            <a:srgbClr val="0D192E"/>
          </a:solidFill>
          <a:ln cap="flat" cmpd="sng" w="19050">
            <a:solidFill>
              <a:srgbClr val="1E3A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375" name="Google Shape;375;p10"/>
          <p:cNvSpPr/>
          <p:nvPr/>
        </p:nvSpPr>
        <p:spPr>
          <a:xfrm>
            <a:off x="7498080" y="210312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1800"/>
              <a:buFont typeface="Arial"/>
              <a:buNone/>
            </a:pPr>
            <a:r>
              <a:rPr b="1" i="0" lang="en-US" sz="1700" u="none" cap="none" strike="noStrike">
                <a:solidFill>
                  <a:srgbClr val="10B981"/>
                </a:solidFill>
                <a:latin typeface="Arial"/>
                <a:ea typeface="Arial"/>
                <a:cs typeface="Arial"/>
                <a:sym typeface="Arial"/>
              </a:rPr>
              <a:t>Compelling Unit Economics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0"/>
          <p:cNvSpPr/>
          <p:nvPr/>
        </p:nvSpPr>
        <p:spPr>
          <a:xfrm>
            <a:off x="7498080" y="2651760"/>
            <a:ext cx="109728" cy="10972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377" name="Google Shape;377;p10"/>
          <p:cNvSpPr/>
          <p:nvPr/>
        </p:nvSpPr>
        <p:spPr>
          <a:xfrm>
            <a:off x="7726680" y="2606040"/>
            <a:ext cx="34747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$140,000 Blended Year-1 ACV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0"/>
          <p:cNvSpPr/>
          <p:nvPr/>
        </p:nvSpPr>
        <p:spPr>
          <a:xfrm>
            <a:off x="7726680" y="2862072"/>
            <a:ext cx="34747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Initial $14.5k Sprint or $38k Red-Team engagement converts at over 60% into $102k annual Continuous Assurance SaaS retainers.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0"/>
          <p:cNvSpPr/>
          <p:nvPr/>
        </p:nvSpPr>
        <p:spPr>
          <a:xfrm>
            <a:off x="7498080" y="3493008"/>
            <a:ext cx="109728" cy="10972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380" name="Google Shape;380;p10"/>
          <p:cNvSpPr/>
          <p:nvPr/>
        </p:nvSpPr>
        <p:spPr>
          <a:xfrm>
            <a:off x="7726680" y="3447288"/>
            <a:ext cx="34747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85%+ Gross Profit Margins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0"/>
          <p:cNvSpPr/>
          <p:nvPr/>
        </p:nvSpPr>
        <p:spPr>
          <a:xfrm>
            <a:off x="7726680" y="3703320"/>
            <a:ext cx="34747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Serverless burst inference on Modal and vLLM eliminates persistent GPU idle costs, achieving software gross margins from day one.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0"/>
          <p:cNvSpPr/>
          <p:nvPr/>
        </p:nvSpPr>
        <p:spPr>
          <a:xfrm>
            <a:off x="7498080" y="4334256"/>
            <a:ext cx="109728" cy="10972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383" name="Google Shape;383;p10"/>
          <p:cNvSpPr/>
          <p:nvPr/>
        </p:nvSpPr>
        <p:spPr>
          <a:xfrm>
            <a:off x="7726680" y="4288536"/>
            <a:ext cx="34747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140%+ Net Revenue Retention (NRR)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0"/>
          <p:cNvSpPr/>
          <p:nvPr/>
        </p:nvSpPr>
        <p:spPr>
          <a:xfrm>
            <a:off x="7726680" y="4544568"/>
            <a:ext cx="34747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Enterprises expanding from a single pilot agent to multi-agent production swarms drive continuous expansion across departments.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0"/>
          <p:cNvSpPr/>
          <p:nvPr/>
        </p:nvSpPr>
        <p:spPr>
          <a:xfrm>
            <a:off x="7498080" y="5175504"/>
            <a:ext cx="109728" cy="10972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  <p:sp>
        <p:nvSpPr>
          <p:cNvPr id="386" name="Google Shape;386;p10"/>
          <p:cNvSpPr/>
          <p:nvPr/>
        </p:nvSpPr>
        <p:spPr>
          <a:xfrm>
            <a:off x="7726680" y="5129784"/>
            <a:ext cx="34747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&lt; 30-Day Enterprise Sales Cycle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0"/>
          <p:cNvSpPr/>
          <p:nvPr/>
        </p:nvSpPr>
        <p:spPr>
          <a:xfrm>
            <a:off x="7726680" y="5385816"/>
            <a:ext cx="34747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200"/>
              <a:buFont typeface="Arial"/>
              <a:buNone/>
            </a:pPr>
            <a:r>
              <a:rPr b="0" i="0" lang="en-US" sz="11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Targeted $14.5k Sprint audits fit inside discretionary CISO departmental budgets, eliminating protracted RFP procurement delays.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0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0" i="0" lang="en-US" sz="9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EvalGuard Financial Operating Model &amp; Pipeline Projections 2024-2027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0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10 / 13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120"/>
        </a:soli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1"/>
          <p:cNvSpPr/>
          <p:nvPr/>
        </p:nvSpPr>
        <p:spPr>
          <a:xfrm>
            <a:off x="731520" y="41148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GROWTH &amp; DISTRIBUTION FLYWHEEL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1"/>
          <p:cNvSpPr/>
          <p:nvPr/>
        </p:nvSpPr>
        <p:spPr>
          <a:xfrm>
            <a:off x="7772400" y="411480"/>
            <a:ext cx="36877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EVALGUARD INVESTOR DECK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1"/>
          <p:cNvSpPr/>
          <p:nvPr/>
        </p:nvSpPr>
        <p:spPr>
          <a:xfrm>
            <a:off x="731520" y="713232"/>
            <a:ext cx="10728655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Enterprise Go-To-Market Strategy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1"/>
          <p:cNvSpPr/>
          <p:nvPr/>
        </p:nvSpPr>
        <p:spPr>
          <a:xfrm>
            <a:off x="731520" y="1234440"/>
            <a:ext cx="10728655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Capturing enterprise demand through technical authority, regulatory urgency, and cloud ecosystem alliances.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9" name="Google Shape;399;p11"/>
          <p:cNvCxnSpPr/>
          <p:nvPr/>
        </p:nvCxnSpPr>
        <p:spPr>
          <a:xfrm>
            <a:off x="731520" y="1627632"/>
            <a:ext cx="10728655" cy="0"/>
          </a:xfrm>
          <a:prstGeom prst="straightConnector1">
            <a:avLst/>
          </a:prstGeom>
          <a:noFill/>
          <a:ln cap="flat" cmpd="sng" w="15225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0" name="Google Shape;400;p11"/>
          <p:cNvSpPr/>
          <p:nvPr/>
        </p:nvSpPr>
        <p:spPr>
          <a:xfrm>
            <a:off x="731520" y="1920240"/>
            <a:ext cx="5212080" cy="2011680"/>
          </a:xfrm>
          <a:prstGeom prst="roundRect">
            <a:avLst>
              <a:gd fmla="val 4545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11"/>
          <p:cNvSpPr/>
          <p:nvPr/>
        </p:nvSpPr>
        <p:spPr>
          <a:xfrm>
            <a:off x="1005840" y="2103120"/>
            <a:ext cx="46634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10B981"/>
                </a:solidFill>
                <a:latin typeface="Arial"/>
                <a:ea typeface="Arial"/>
                <a:cs typeface="Arial"/>
                <a:sym typeface="Arial"/>
              </a:rPr>
              <a:t>REGULATORY TAILWINDS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1"/>
          <p:cNvSpPr/>
          <p:nvPr/>
        </p:nvSpPr>
        <p:spPr>
          <a:xfrm>
            <a:off x="1005840" y="2331720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EU AI Act &amp; NIST Compliance Deadlines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1"/>
          <p:cNvSpPr/>
          <p:nvPr/>
        </p:nvSpPr>
        <p:spPr>
          <a:xfrm>
            <a:off x="1005840" y="2697480"/>
            <a:ext cx="466344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The EU AI Act enforcement in August 2026 and NIST AI RMF mandate formal third-party validation for high-risk autonomous agents. Compliance officers and legal teams become primary inbound referral drivers.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1"/>
          <p:cNvSpPr/>
          <p:nvPr/>
        </p:nvSpPr>
        <p:spPr>
          <a:xfrm>
            <a:off x="6248095" y="1920240"/>
            <a:ext cx="5212080" cy="2011680"/>
          </a:xfrm>
          <a:prstGeom prst="roundRect">
            <a:avLst>
              <a:gd fmla="val 4545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11"/>
          <p:cNvSpPr/>
          <p:nvPr/>
        </p:nvSpPr>
        <p:spPr>
          <a:xfrm>
            <a:off x="6522415" y="2103120"/>
            <a:ext cx="46634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BOTTOM-UP INFLUENCE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1"/>
          <p:cNvSpPr/>
          <p:nvPr/>
        </p:nvSpPr>
        <p:spPr>
          <a:xfrm>
            <a:off x="6522415" y="2331720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Technical Authority &amp; Zero-Day CVEs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1"/>
          <p:cNvSpPr/>
          <p:nvPr/>
        </p:nvSpPr>
        <p:spPr>
          <a:xfrm>
            <a:off x="6522415" y="2697480"/>
            <a:ext cx="466344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Publishing open-source adversarial benchmarks, responsible zero-day disclosures, and agentic vulnerability research builds deep developer respect and organic CISO inbound deal flow.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1"/>
          <p:cNvSpPr/>
          <p:nvPr/>
        </p:nvSpPr>
        <p:spPr>
          <a:xfrm>
            <a:off x="731520" y="4160520"/>
            <a:ext cx="5212080" cy="2011680"/>
          </a:xfrm>
          <a:prstGeom prst="roundRect">
            <a:avLst>
              <a:gd fmla="val 4545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1"/>
          <p:cNvSpPr/>
          <p:nvPr/>
        </p:nvSpPr>
        <p:spPr>
          <a:xfrm>
            <a:off x="1005840" y="4343400"/>
            <a:ext cx="46634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9E0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59E0B"/>
                </a:solidFill>
                <a:latin typeface="Arial"/>
                <a:ea typeface="Arial"/>
                <a:cs typeface="Arial"/>
                <a:sym typeface="Arial"/>
              </a:rPr>
              <a:t>TOP-DOWN OUTBOUND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1"/>
          <p:cNvSpPr/>
          <p:nvPr/>
        </p:nvSpPr>
        <p:spPr>
          <a:xfrm>
            <a:off x="1005840" y="4572000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High-Liability Vertical Penetration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1"/>
          <p:cNvSpPr/>
          <p:nvPr/>
        </p:nvSpPr>
        <p:spPr>
          <a:xfrm>
            <a:off x="1005840" y="4937760"/>
            <a:ext cx="466344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Targeted outbound sales focused on enterprise CISOs in financial services, fintech, healthcare, and high-consequence SaaS where security liabilities and data leakage carry existential cost.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1"/>
          <p:cNvSpPr/>
          <p:nvPr/>
        </p:nvSpPr>
        <p:spPr>
          <a:xfrm>
            <a:off x="6248095" y="4160520"/>
            <a:ext cx="5212080" cy="2011680"/>
          </a:xfrm>
          <a:prstGeom prst="roundRect">
            <a:avLst>
              <a:gd fmla="val 4545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1"/>
          <p:cNvSpPr/>
          <p:nvPr/>
        </p:nvSpPr>
        <p:spPr>
          <a:xfrm>
            <a:off x="6522415" y="4343400"/>
            <a:ext cx="46634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CLOUD ECOSYSTEM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1"/>
          <p:cNvSpPr/>
          <p:nvPr/>
        </p:nvSpPr>
        <p:spPr>
          <a:xfrm>
            <a:off x="6522415" y="4572000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Marketplace &amp; Infrastructure Co-Selling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1"/>
          <p:cNvSpPr/>
          <p:nvPr/>
        </p:nvSpPr>
        <p:spPr>
          <a:xfrm>
            <a:off x="6522415" y="4937760"/>
            <a:ext cx="466344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Co-selling partnerships with AWS Marketplace, Google Cloud Vertex, Azure AI, and NVIDIA Inception unblock enterprise cloud commits by providing the required security validation sign-offs.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1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EvalGuard Enterprise Go-To-Market Playbook &amp; Channel Strategy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1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11 / 13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120"/>
        </a:solid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"/>
          <p:cNvSpPr/>
          <p:nvPr/>
        </p:nvSpPr>
        <p:spPr>
          <a:xfrm>
            <a:off x="731520" y="41148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SEED FINANCING ROUND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2"/>
          <p:cNvSpPr/>
          <p:nvPr/>
        </p:nvSpPr>
        <p:spPr>
          <a:xfrm>
            <a:off x="7772400" y="411480"/>
            <a:ext cx="36877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EVALGUARD INVESTOR DECK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12"/>
          <p:cNvSpPr/>
          <p:nvPr/>
        </p:nvSpPr>
        <p:spPr>
          <a:xfrm>
            <a:off x="731520" y="713232"/>
            <a:ext cx="10728655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$2.5M Seed Investment Opportunity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2"/>
          <p:cNvSpPr/>
          <p:nvPr/>
        </p:nvSpPr>
        <p:spPr>
          <a:xfrm>
            <a:off x="731520" y="1234440"/>
            <a:ext cx="10728655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Accelerating engineering research, expanding proprietary threat intelligence, and establishing category leadership.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7" name="Google Shape;427;p12"/>
          <p:cNvCxnSpPr/>
          <p:nvPr/>
        </p:nvCxnSpPr>
        <p:spPr>
          <a:xfrm>
            <a:off x="731520" y="1627632"/>
            <a:ext cx="10728655" cy="0"/>
          </a:xfrm>
          <a:prstGeom prst="straightConnector1">
            <a:avLst/>
          </a:prstGeom>
          <a:noFill/>
          <a:ln cap="flat" cmpd="sng" w="15225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8" name="Google Shape;428;p12"/>
          <p:cNvSpPr/>
          <p:nvPr/>
        </p:nvSpPr>
        <p:spPr>
          <a:xfrm>
            <a:off x="731520" y="1920240"/>
            <a:ext cx="3337560" cy="4297680"/>
          </a:xfrm>
          <a:prstGeom prst="roundRect">
            <a:avLst>
              <a:gd fmla="val 3288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12"/>
          <p:cNvSpPr/>
          <p:nvPr/>
        </p:nvSpPr>
        <p:spPr>
          <a:xfrm>
            <a:off x="1005840" y="2148840"/>
            <a:ext cx="2788920" cy="914400"/>
          </a:xfrm>
          <a:prstGeom prst="roundRect">
            <a:avLst>
              <a:gd fmla="val 8000" name="adj"/>
            </a:avLst>
          </a:prstGeom>
          <a:solidFill>
            <a:srgbClr val="0E1726"/>
          </a:solidFill>
          <a:ln cap="flat" cmpd="sng" w="12700">
            <a:solidFill>
              <a:srgbClr val="1E2C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12"/>
          <p:cNvSpPr/>
          <p:nvPr/>
        </p:nvSpPr>
        <p:spPr>
          <a:xfrm>
            <a:off x="1143000" y="2194560"/>
            <a:ext cx="1371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2"/>
          <p:cNvSpPr/>
          <p:nvPr/>
        </p:nvSpPr>
        <p:spPr>
          <a:xfrm>
            <a:off x="2349675" y="2286000"/>
            <a:ext cx="12621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$1,250,000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2"/>
          <p:cNvSpPr/>
          <p:nvPr/>
        </p:nvSpPr>
        <p:spPr>
          <a:xfrm>
            <a:off x="1005840" y="3200400"/>
            <a:ext cx="2788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R&amp;D &amp; Adversarial Research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33" name="Google Shape;433;p12"/>
          <p:cNvCxnSpPr/>
          <p:nvPr/>
        </p:nvCxnSpPr>
        <p:spPr>
          <a:xfrm>
            <a:off x="1005840" y="3794760"/>
            <a:ext cx="2788920" cy="0"/>
          </a:xfrm>
          <a:prstGeom prst="straightConnector1">
            <a:avLst/>
          </a:prstGeom>
          <a:noFill/>
          <a:ln cap="flat" cmpd="sng" w="12700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4" name="Google Shape;434;p12"/>
          <p:cNvSpPr/>
          <p:nvPr/>
        </p:nvSpPr>
        <p:spPr>
          <a:xfrm>
            <a:off x="1051560" y="4023360"/>
            <a:ext cx="109728" cy="10972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12"/>
          <p:cNvSpPr/>
          <p:nvPr/>
        </p:nvSpPr>
        <p:spPr>
          <a:xfrm>
            <a:off x="1234440" y="3977640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Scale autonomous multi-agent red-team swarms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2"/>
          <p:cNvSpPr/>
          <p:nvPr/>
        </p:nvSpPr>
        <p:spPr>
          <a:xfrm>
            <a:off x="1051560" y="4553712"/>
            <a:ext cx="109728" cy="10972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2"/>
          <p:cNvSpPr/>
          <p:nvPr/>
        </p:nvSpPr>
        <p:spPr>
          <a:xfrm>
            <a:off x="1234440" y="4507992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Build multi-modal (vision &amp; audio) injection testbeds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2"/>
          <p:cNvSpPr/>
          <p:nvPr/>
        </p:nvSpPr>
        <p:spPr>
          <a:xfrm>
            <a:off x="1051560" y="5084064"/>
            <a:ext cx="109728" cy="10972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2"/>
          <p:cNvSpPr/>
          <p:nvPr/>
        </p:nvSpPr>
        <p:spPr>
          <a:xfrm>
            <a:off x="1234440" y="5038344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Expand ephemeral microVM execution infrastructure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2"/>
          <p:cNvSpPr/>
          <p:nvPr/>
        </p:nvSpPr>
        <p:spPr>
          <a:xfrm>
            <a:off x="1051560" y="5614416"/>
            <a:ext cx="109728" cy="10972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2"/>
          <p:cNvSpPr/>
          <p:nvPr/>
        </p:nvSpPr>
        <p:spPr>
          <a:xfrm>
            <a:off x="1234440" y="5568696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Fine-tune specialized open-weights adversarial SLMs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12"/>
          <p:cNvSpPr/>
          <p:nvPr/>
        </p:nvSpPr>
        <p:spPr>
          <a:xfrm>
            <a:off x="4425696" y="1920240"/>
            <a:ext cx="3337560" cy="4297680"/>
          </a:xfrm>
          <a:prstGeom prst="roundRect">
            <a:avLst>
              <a:gd fmla="val 3288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12"/>
          <p:cNvSpPr/>
          <p:nvPr/>
        </p:nvSpPr>
        <p:spPr>
          <a:xfrm>
            <a:off x="4700016" y="2148840"/>
            <a:ext cx="2788920" cy="914400"/>
          </a:xfrm>
          <a:prstGeom prst="roundRect">
            <a:avLst>
              <a:gd fmla="val 8000" name="adj"/>
            </a:avLst>
          </a:prstGeom>
          <a:solidFill>
            <a:srgbClr val="0E1726"/>
          </a:solidFill>
          <a:ln cap="flat" cmpd="sng" w="12700">
            <a:solidFill>
              <a:srgbClr val="1E2C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12"/>
          <p:cNvSpPr/>
          <p:nvPr/>
        </p:nvSpPr>
        <p:spPr>
          <a:xfrm>
            <a:off x="4837176" y="2194560"/>
            <a:ext cx="1371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10B981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2"/>
          <p:cNvSpPr/>
          <p:nvPr/>
        </p:nvSpPr>
        <p:spPr>
          <a:xfrm>
            <a:off x="6117336" y="2286000"/>
            <a:ext cx="11887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$750,000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12"/>
          <p:cNvSpPr/>
          <p:nvPr/>
        </p:nvSpPr>
        <p:spPr>
          <a:xfrm>
            <a:off x="4700016" y="3200400"/>
            <a:ext cx="2788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Enterprise GTM &amp; Sales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7" name="Google Shape;447;p12"/>
          <p:cNvCxnSpPr/>
          <p:nvPr/>
        </p:nvCxnSpPr>
        <p:spPr>
          <a:xfrm>
            <a:off x="4700016" y="3794760"/>
            <a:ext cx="2788920" cy="0"/>
          </a:xfrm>
          <a:prstGeom prst="straightConnector1">
            <a:avLst/>
          </a:prstGeom>
          <a:noFill/>
          <a:ln cap="flat" cmpd="sng" w="12700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8" name="Google Shape;448;p12"/>
          <p:cNvSpPr/>
          <p:nvPr/>
        </p:nvSpPr>
        <p:spPr>
          <a:xfrm>
            <a:off x="4745736" y="4023360"/>
            <a:ext cx="109728" cy="109728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12"/>
          <p:cNvSpPr/>
          <p:nvPr/>
        </p:nvSpPr>
        <p:spPr>
          <a:xfrm>
            <a:off x="4928616" y="3977640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Hire 2 senior enterprise security account executives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2"/>
          <p:cNvSpPr/>
          <p:nvPr/>
        </p:nvSpPr>
        <p:spPr>
          <a:xfrm>
            <a:off x="4745736" y="4553712"/>
            <a:ext cx="109728" cy="109728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12"/>
          <p:cNvSpPr/>
          <p:nvPr/>
        </p:nvSpPr>
        <p:spPr>
          <a:xfrm>
            <a:off x="4928616" y="4507992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Accelerate Fortune 1000 pipeline in fintech &amp; healthcare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2"/>
          <p:cNvSpPr/>
          <p:nvPr/>
        </p:nvSpPr>
        <p:spPr>
          <a:xfrm>
            <a:off x="4745736" y="5084064"/>
            <a:ext cx="109728" cy="109728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12"/>
          <p:cNvSpPr/>
          <p:nvPr/>
        </p:nvSpPr>
        <p:spPr>
          <a:xfrm>
            <a:off x="4928616" y="5038344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Expand CISO advisory network &amp; executive roundtables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2"/>
          <p:cNvSpPr/>
          <p:nvPr/>
        </p:nvSpPr>
        <p:spPr>
          <a:xfrm>
            <a:off x="4745736" y="5614416"/>
            <a:ext cx="109728" cy="109728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12"/>
          <p:cNvSpPr/>
          <p:nvPr/>
        </p:nvSpPr>
        <p:spPr>
          <a:xfrm>
            <a:off x="4928616" y="5568696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Scale developer advocacy and security benchmark marketing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2"/>
          <p:cNvSpPr/>
          <p:nvPr/>
        </p:nvSpPr>
        <p:spPr>
          <a:xfrm>
            <a:off x="8119872" y="1920240"/>
            <a:ext cx="3337560" cy="4297680"/>
          </a:xfrm>
          <a:prstGeom prst="roundRect">
            <a:avLst>
              <a:gd fmla="val 3288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12"/>
          <p:cNvSpPr/>
          <p:nvPr/>
        </p:nvSpPr>
        <p:spPr>
          <a:xfrm>
            <a:off x="8394192" y="2148840"/>
            <a:ext cx="2788920" cy="914400"/>
          </a:xfrm>
          <a:prstGeom prst="roundRect">
            <a:avLst>
              <a:gd fmla="val 8000" name="adj"/>
            </a:avLst>
          </a:prstGeom>
          <a:solidFill>
            <a:srgbClr val="0E1726"/>
          </a:solidFill>
          <a:ln cap="flat" cmpd="sng" w="12700">
            <a:solidFill>
              <a:srgbClr val="1E2C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12"/>
          <p:cNvSpPr/>
          <p:nvPr/>
        </p:nvSpPr>
        <p:spPr>
          <a:xfrm>
            <a:off x="8531352" y="2194560"/>
            <a:ext cx="1371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9E0B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59E0B"/>
                </a:solidFill>
                <a:latin typeface="Arial"/>
                <a:ea typeface="Arial"/>
                <a:cs typeface="Arial"/>
                <a:sym typeface="Arial"/>
              </a:rPr>
              <a:t>20%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12"/>
          <p:cNvSpPr/>
          <p:nvPr/>
        </p:nvSpPr>
        <p:spPr>
          <a:xfrm>
            <a:off x="9811512" y="2286000"/>
            <a:ext cx="11887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2"/>
          <p:cNvSpPr/>
          <p:nvPr/>
        </p:nvSpPr>
        <p:spPr>
          <a:xfrm>
            <a:off x="8394192" y="3200400"/>
            <a:ext cx="2788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Compliance &amp; Ecosystem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1" name="Google Shape;461;p12"/>
          <p:cNvCxnSpPr/>
          <p:nvPr/>
        </p:nvCxnSpPr>
        <p:spPr>
          <a:xfrm>
            <a:off x="8394192" y="3794760"/>
            <a:ext cx="2788920" cy="0"/>
          </a:xfrm>
          <a:prstGeom prst="straightConnector1">
            <a:avLst/>
          </a:prstGeom>
          <a:noFill/>
          <a:ln cap="flat" cmpd="sng" w="12700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2" name="Google Shape;462;p12"/>
          <p:cNvSpPr/>
          <p:nvPr/>
        </p:nvSpPr>
        <p:spPr>
          <a:xfrm>
            <a:off x="8439912" y="4023360"/>
            <a:ext cx="109728" cy="109728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12"/>
          <p:cNvSpPr/>
          <p:nvPr/>
        </p:nvSpPr>
        <p:spPr>
          <a:xfrm>
            <a:off x="8622792" y="3977640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Automate continuous export pipelines for ISO 42001 &amp; SOC2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12"/>
          <p:cNvSpPr/>
          <p:nvPr/>
        </p:nvSpPr>
        <p:spPr>
          <a:xfrm>
            <a:off x="8439912" y="4553712"/>
            <a:ext cx="109728" cy="109728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12"/>
          <p:cNvSpPr/>
          <p:nvPr/>
        </p:nvSpPr>
        <p:spPr>
          <a:xfrm>
            <a:off x="8622792" y="4507992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Launch AWS, Azure, and Google Cloud marketplace listings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12"/>
          <p:cNvSpPr/>
          <p:nvPr/>
        </p:nvSpPr>
        <p:spPr>
          <a:xfrm>
            <a:off x="8439912" y="5084064"/>
            <a:ext cx="109728" cy="109728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12"/>
          <p:cNvSpPr/>
          <p:nvPr/>
        </p:nvSpPr>
        <p:spPr>
          <a:xfrm>
            <a:off x="8622792" y="5038344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Complete SOC2 Type II certification on cloud clusters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12"/>
          <p:cNvSpPr/>
          <p:nvPr/>
        </p:nvSpPr>
        <p:spPr>
          <a:xfrm>
            <a:off x="8439912" y="5614416"/>
            <a:ext cx="109728" cy="109728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12"/>
          <p:cNvSpPr/>
          <p:nvPr/>
        </p:nvSpPr>
        <p:spPr>
          <a:xfrm>
            <a:off x="8622792" y="5568696"/>
            <a:ext cx="25603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Deepen integrations with LangChain, LlamaIndex, &amp; CrewAI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2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EvalGuard Seed Capital Allocation Schedule &amp; 18-Month Operational Runway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12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12 / 13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120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3"/>
          <p:cNvSpPr/>
          <p:nvPr/>
        </p:nvSpPr>
        <p:spPr>
          <a:xfrm>
            <a:off x="731520" y="41148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INVESTMENT THESIS &amp; NEXT STEPS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13"/>
          <p:cNvSpPr/>
          <p:nvPr/>
        </p:nvSpPr>
        <p:spPr>
          <a:xfrm>
            <a:off x="7772400" y="411480"/>
            <a:ext cx="36877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EVALGUARD INVESTOR DECK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13"/>
          <p:cNvSpPr/>
          <p:nvPr/>
        </p:nvSpPr>
        <p:spPr>
          <a:xfrm>
            <a:off x="731520" y="713232"/>
            <a:ext cx="10728655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Securing the Autonomous Frontier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13"/>
          <p:cNvSpPr/>
          <p:nvPr/>
        </p:nvSpPr>
        <p:spPr>
          <a:xfrm>
            <a:off x="731520" y="1234440"/>
            <a:ext cx="10728655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EvalGuard is the trusted validation layer enabling enterprise autonomous AI adoption.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1" name="Google Shape;481;p13"/>
          <p:cNvCxnSpPr/>
          <p:nvPr/>
        </p:nvCxnSpPr>
        <p:spPr>
          <a:xfrm>
            <a:off x="731520" y="1627632"/>
            <a:ext cx="10728655" cy="0"/>
          </a:xfrm>
          <a:prstGeom prst="straightConnector1">
            <a:avLst/>
          </a:prstGeom>
          <a:noFill/>
          <a:ln cap="flat" cmpd="sng" w="15225">
            <a:solidFill>
              <a:srgbClr val="1E293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2" name="Google Shape;482;p13"/>
          <p:cNvSpPr/>
          <p:nvPr/>
        </p:nvSpPr>
        <p:spPr>
          <a:xfrm>
            <a:off x="731520" y="1920240"/>
            <a:ext cx="6217920" cy="4297680"/>
          </a:xfrm>
          <a:prstGeom prst="roundRect">
            <a:avLst>
              <a:gd fmla="val 2553" name="adj"/>
            </a:avLst>
          </a:prstGeom>
          <a:solidFill>
            <a:srgbClr val="131D33"/>
          </a:solidFill>
          <a:ln cap="flat" cmpd="sng" w="19050">
            <a:solidFill>
              <a:srgbClr val="2333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13"/>
          <p:cNvSpPr/>
          <p:nvPr/>
        </p:nvSpPr>
        <p:spPr>
          <a:xfrm>
            <a:off x="1005840" y="2148840"/>
            <a:ext cx="56692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Why EvalGuard Wins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13"/>
          <p:cNvSpPr/>
          <p:nvPr/>
        </p:nvSpPr>
        <p:spPr>
          <a:xfrm>
            <a:off x="1005840" y="2697480"/>
            <a:ext cx="128016" cy="128016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13"/>
          <p:cNvSpPr/>
          <p:nvPr/>
        </p:nvSpPr>
        <p:spPr>
          <a:xfrm>
            <a:off x="1234440" y="2651760"/>
            <a:ext cx="54406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Non-Discretionary Security Need: </a:t>
            </a:r>
            <a:r>
              <a:rPr b="0" i="0" lang="en-US" sz="14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Autonomous agents with API permissions cannot enter enterprise production without independent adversarial validation.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13"/>
          <p:cNvSpPr/>
          <p:nvPr/>
        </p:nvSpPr>
        <p:spPr>
          <a:xfrm>
            <a:off x="1005840" y="3566160"/>
            <a:ext cx="128016" cy="128016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13"/>
          <p:cNvSpPr/>
          <p:nvPr/>
        </p:nvSpPr>
        <p:spPr>
          <a:xfrm>
            <a:off x="1234440" y="3520440"/>
            <a:ext cx="54406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Defensible Proprietary Moat: </a:t>
            </a:r>
            <a:r>
              <a:rPr b="0" i="0" lang="en-US" sz="14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150,000+ proprietary attack vectors, sub-second microVM sandboxes, and trusted CISO attestation frameworks.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13"/>
          <p:cNvSpPr/>
          <p:nvPr/>
        </p:nvSpPr>
        <p:spPr>
          <a:xfrm>
            <a:off x="1005840" y="4434840"/>
            <a:ext cx="128016" cy="128016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13"/>
          <p:cNvSpPr/>
          <p:nvPr/>
        </p:nvSpPr>
        <p:spPr>
          <a:xfrm>
            <a:off x="1234440" y="4389120"/>
            <a:ext cx="54406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Superior Unit Economics: </a:t>
            </a:r>
            <a:r>
              <a:rPr b="0" i="0" lang="en-US" sz="14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High-margin initial audits driving 85%+ gross margin Continuous Assurance software retainers with &gt;140% NRR.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13"/>
          <p:cNvSpPr/>
          <p:nvPr/>
        </p:nvSpPr>
        <p:spPr>
          <a:xfrm>
            <a:off x="1005840" y="5303520"/>
            <a:ext cx="128016" cy="128016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13"/>
          <p:cNvSpPr/>
          <p:nvPr/>
        </p:nvSpPr>
        <p:spPr>
          <a:xfrm>
            <a:off x="1234440" y="5257800"/>
            <a:ext cx="54406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Strong Regulatory Catalysts: </a:t>
            </a:r>
            <a:r>
              <a:rPr b="0" i="0" lang="en-US" sz="1400" u="none" cap="none" strike="noStrike">
                <a:solidFill>
                  <a:srgbClr val="CBD5E1"/>
                </a:solidFill>
                <a:latin typeface="Arial"/>
                <a:ea typeface="Arial"/>
                <a:cs typeface="Arial"/>
                <a:sym typeface="Arial"/>
              </a:rPr>
              <a:t>Mandatory EU AI Act enforcement in 2026 turns security audits from optional insurance into compulsory compliance.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3"/>
          <p:cNvSpPr/>
          <p:nvPr/>
        </p:nvSpPr>
        <p:spPr>
          <a:xfrm>
            <a:off x="7223760" y="1920240"/>
            <a:ext cx="4236415" cy="4297680"/>
          </a:xfrm>
          <a:prstGeom prst="roundRect">
            <a:avLst>
              <a:gd fmla="val 2590" name="adj"/>
            </a:avLst>
          </a:prstGeom>
          <a:solidFill>
            <a:srgbClr val="0D192E"/>
          </a:solidFill>
          <a:ln cap="flat" cmpd="sng" w="19050">
            <a:solidFill>
              <a:srgbClr val="1E3A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Volumes/DevDrive/Workspace/j-startup/public/logo.png" id="493" name="Google Shape;49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84310" y="2194560"/>
            <a:ext cx="914400" cy="1033272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13"/>
          <p:cNvSpPr/>
          <p:nvPr/>
        </p:nvSpPr>
        <p:spPr>
          <a:xfrm>
            <a:off x="7406640" y="3337560"/>
            <a:ext cx="3870655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Join Us in Securing the Frontier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13"/>
          <p:cNvSpPr/>
          <p:nvPr/>
        </p:nvSpPr>
        <p:spPr>
          <a:xfrm>
            <a:off x="7406640" y="3675888"/>
            <a:ext cx="3870655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Interactive Red-Teaming Sandbox &amp; Demo Available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3"/>
          <p:cNvSpPr/>
          <p:nvPr/>
        </p:nvSpPr>
        <p:spPr>
          <a:xfrm>
            <a:off x="7498080" y="4023360"/>
            <a:ext cx="3687775" cy="548640"/>
          </a:xfrm>
          <a:prstGeom prst="roundRect">
            <a:avLst>
              <a:gd fmla="val 13333" name="adj"/>
            </a:avLst>
          </a:prstGeom>
          <a:solidFill>
            <a:srgbClr val="11223B"/>
          </a:solidFill>
          <a:ln cap="flat" cmpd="sng" w="12700">
            <a:solidFill>
              <a:srgbClr val="1C35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13"/>
          <p:cNvSpPr/>
          <p:nvPr/>
        </p:nvSpPr>
        <p:spPr>
          <a:xfrm>
            <a:off x="7635240" y="4096512"/>
            <a:ext cx="3413455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PRODUCTION PLATFORM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13"/>
          <p:cNvSpPr/>
          <p:nvPr/>
        </p:nvSpPr>
        <p:spPr>
          <a:xfrm>
            <a:off x="7635240" y="4279392"/>
            <a:ext cx="3413455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38BDF8"/>
                </a:solidFill>
                <a:latin typeface="Arial"/>
                <a:ea typeface="Arial"/>
                <a:cs typeface="Arial"/>
                <a:sym typeface="Arial"/>
              </a:rPr>
              <a:t>https://evalguard.parsec.observer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13"/>
          <p:cNvSpPr/>
          <p:nvPr/>
        </p:nvSpPr>
        <p:spPr>
          <a:xfrm>
            <a:off x="7498080" y="4681728"/>
            <a:ext cx="3687775" cy="548640"/>
          </a:xfrm>
          <a:prstGeom prst="roundRect">
            <a:avLst>
              <a:gd fmla="val 13333" name="adj"/>
            </a:avLst>
          </a:prstGeom>
          <a:solidFill>
            <a:srgbClr val="11223B"/>
          </a:solidFill>
          <a:ln cap="flat" cmpd="sng" w="12700">
            <a:solidFill>
              <a:srgbClr val="1C35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13"/>
          <p:cNvSpPr/>
          <p:nvPr/>
        </p:nvSpPr>
        <p:spPr>
          <a:xfrm>
            <a:off x="7635240" y="4754880"/>
            <a:ext cx="3413455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FOUNDER / INVESTMENT INQUIRIES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13"/>
          <p:cNvSpPr/>
          <p:nvPr/>
        </p:nvSpPr>
        <p:spPr>
          <a:xfrm>
            <a:off x="7635240" y="4937760"/>
            <a:ext cx="3413455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team@parsec.observer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13"/>
          <p:cNvSpPr/>
          <p:nvPr/>
        </p:nvSpPr>
        <p:spPr>
          <a:xfrm>
            <a:off x="7498080" y="5340096"/>
            <a:ext cx="3687775" cy="548640"/>
          </a:xfrm>
          <a:prstGeom prst="roundRect">
            <a:avLst>
              <a:gd fmla="val 13333" name="adj"/>
            </a:avLst>
          </a:prstGeom>
          <a:solidFill>
            <a:srgbClr val="11223B"/>
          </a:solidFill>
          <a:ln cap="flat" cmpd="sng" w="12700">
            <a:solidFill>
              <a:srgbClr val="1C35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13"/>
          <p:cNvSpPr/>
          <p:nvPr/>
        </p:nvSpPr>
        <p:spPr>
          <a:xfrm>
            <a:off x="7635240" y="5413248"/>
            <a:ext cx="3413455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SECURITY AUDIT DISCLOSURES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13"/>
          <p:cNvSpPr/>
          <p:nvPr/>
        </p:nvSpPr>
        <p:spPr>
          <a:xfrm>
            <a:off x="7635240" y="5596128"/>
            <a:ext cx="3413455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0B981"/>
                </a:solidFill>
                <a:latin typeface="Arial"/>
                <a:ea typeface="Arial"/>
                <a:cs typeface="Arial"/>
                <a:sym typeface="Arial"/>
              </a:rPr>
              <a:t>security@evalguard.parsec.observer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13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EvalGuard, Inc. (Delaware C-Corp) / https://evalguard.parsec.observer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13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13 / 13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2026-09-22T14:16:06Z</dcterms:created>
  <dc:creator>PptxGenJS</dc:creator>
</cp:coreProperties>
</file>